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41"/>
  </p:notesMasterIdLst>
  <p:sldIdLst>
    <p:sldId id="260" r:id="rId2"/>
    <p:sldId id="258" r:id="rId3"/>
    <p:sldId id="259" r:id="rId4"/>
    <p:sldId id="265" r:id="rId5"/>
    <p:sldId id="267" r:id="rId6"/>
    <p:sldId id="288" r:id="rId7"/>
    <p:sldId id="287" r:id="rId8"/>
    <p:sldId id="289" r:id="rId9"/>
    <p:sldId id="269" r:id="rId10"/>
    <p:sldId id="298" r:id="rId11"/>
    <p:sldId id="270" r:id="rId12"/>
    <p:sldId id="271" r:id="rId13"/>
    <p:sldId id="272" r:id="rId14"/>
    <p:sldId id="290" r:id="rId15"/>
    <p:sldId id="273" r:id="rId16"/>
    <p:sldId id="279" r:id="rId17"/>
    <p:sldId id="280" r:id="rId18"/>
    <p:sldId id="274" r:id="rId19"/>
    <p:sldId id="291" r:id="rId20"/>
    <p:sldId id="292" r:id="rId21"/>
    <p:sldId id="281" r:id="rId22"/>
    <p:sldId id="278" r:id="rId23"/>
    <p:sldId id="277" r:id="rId24"/>
    <p:sldId id="266" r:id="rId25"/>
    <p:sldId id="268" r:id="rId26"/>
    <p:sldId id="285" r:id="rId27"/>
    <p:sldId id="286" r:id="rId28"/>
    <p:sldId id="275" r:id="rId29"/>
    <p:sldId id="283" r:id="rId30"/>
    <p:sldId id="293" r:id="rId31"/>
    <p:sldId id="284" r:id="rId32"/>
    <p:sldId id="296" r:id="rId33"/>
    <p:sldId id="276" r:id="rId34"/>
    <p:sldId id="297" r:id="rId35"/>
    <p:sldId id="295" r:id="rId36"/>
    <p:sldId id="294" r:id="rId37"/>
    <p:sldId id="264" r:id="rId38"/>
    <p:sldId id="262" r:id="rId39"/>
    <p:sldId id="263"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A19633A-A329-4A61-A6C8-499F318661CA}">
          <p14:sldIdLst>
            <p14:sldId id="260"/>
            <p14:sldId id="258"/>
            <p14:sldId id="259"/>
          </p14:sldIdLst>
        </p14:section>
        <p14:section name="Selfishness" id="{570EC430-C6AC-42EF-B72B-6253A3F467F8}">
          <p14:sldIdLst>
            <p14:sldId id="265"/>
            <p14:sldId id="267"/>
            <p14:sldId id="288"/>
            <p14:sldId id="287"/>
            <p14:sldId id="289"/>
            <p14:sldId id="269"/>
            <p14:sldId id="298"/>
            <p14:sldId id="270"/>
            <p14:sldId id="271"/>
            <p14:sldId id="272"/>
            <p14:sldId id="290"/>
            <p14:sldId id="273"/>
            <p14:sldId id="279"/>
            <p14:sldId id="280"/>
            <p14:sldId id="274"/>
            <p14:sldId id="291"/>
            <p14:sldId id="292"/>
            <p14:sldId id="281"/>
            <p14:sldId id="278"/>
            <p14:sldId id="277"/>
          </p14:sldIdLst>
        </p14:section>
        <p14:section name="the Power of Service" id="{AF013D64-0C4D-42B5-820F-87070C34F2DE}">
          <p14:sldIdLst>
            <p14:sldId id="266"/>
            <p14:sldId id="268"/>
            <p14:sldId id="285"/>
            <p14:sldId id="286"/>
            <p14:sldId id="275"/>
            <p14:sldId id="283"/>
            <p14:sldId id="293"/>
            <p14:sldId id="284"/>
            <p14:sldId id="296"/>
            <p14:sldId id="276"/>
            <p14:sldId id="297"/>
            <p14:sldId id="295"/>
          </p14:sldIdLst>
        </p14:section>
        <p14:section name="Conclusion" id="{17243B6E-E2C7-4413-B291-0FBB9BC0DD0C}">
          <p14:sldIdLst>
            <p14:sldId id="294"/>
            <p14:sldId id="264"/>
            <p14:sldId id="262"/>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8930" autoAdjust="0"/>
  </p:normalViewPr>
  <p:slideViewPr>
    <p:cSldViewPr snapToGrid="0">
      <p:cViewPr varScale="1">
        <p:scale>
          <a:sx n="68" d="100"/>
          <a:sy n="68" d="100"/>
        </p:scale>
        <p:origin x="9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0.jpg>
</file>

<file path=ppt/media/image11.jpg>
</file>

<file path=ppt/media/image12.jpg>
</file>

<file path=ppt/media/image13.png>
</file>

<file path=ppt/media/image14.jpg>
</file>

<file path=ppt/media/image15.jpg>
</file>

<file path=ppt/media/image16.jpg>
</file>

<file path=ppt/media/image17.jpeg>
</file>

<file path=ppt/media/image18.jpg>
</file>

<file path=ppt/media/image19.jpg>
</file>

<file path=ppt/media/image2.jpg>
</file>

<file path=ppt/media/image20.jpg>
</file>

<file path=ppt/media/image21.jpg>
</file>

<file path=ppt/media/image22.jpeg>
</file>

<file path=ppt/media/image23.jpg>
</file>

<file path=ppt/media/image24.jpg>
</file>

<file path=ppt/media/image25.jpe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52F7EC-95C7-4560-A165-38DFD83871C7}" type="datetimeFigureOut">
              <a:rPr lang="en-US" smtClean="0"/>
              <a:t>8/25/2016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AF4BB8-5842-4487-B013-53427DC17AAC}" type="slidenum">
              <a:rPr lang="en-US" smtClean="0"/>
              <a:t>‹#›</a:t>
            </a:fld>
            <a:endParaRPr lang="en-US"/>
          </a:p>
        </p:txBody>
      </p:sp>
    </p:spTree>
    <p:extLst>
      <p:ext uri="{BB962C8B-B14F-4D97-AF65-F5344CB8AC3E}">
        <p14:creationId xmlns:p14="http://schemas.microsoft.com/office/powerpoint/2010/main" val="3243974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SheW2st3OAhVLz2MKHfzHDrsQjB0IBg&amp;url=http://www.thereconciliationproject.org/arbinger/&amp;psig=AFQjCNFcBIfU1OJnYNu4InNpQzt_MoX_3Q&amp;ust=1472242925459799"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jXkvCmuN3OAhVX12MKHWrsApoQjB0IBg&amp;url=http://www.mindfulser.com/&amp;bvm=bv.130731782,d.cGc&amp;psig=AFQjCNEjomm6ht2fGE1nNXFHcOfrBrkFDA&amp;ust=1472244483315208"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lifeofpix.com/gallery/love/"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negativespace.co/photos/family-stock-photo/"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mxailxN3OAhVUzmMKHZw4CJIQjB0IBg&amp;url=https%3A%2F%2Fen.wikipedia.org%2Fwiki%2FMahatma_Gandhi&amp;bvm=bv.130731782,d.cGc&amp;psig=AFQjCNGSfvzISRjwCfB26GULtFrufKlJLQ&amp;ust=1472247710850791"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jE8aOupN3OAhUN0mMKHcAQCPkQjB0IBg&amp;url=http://www.adavidcreation.com/door-knocking-a-bold-approach/&amp;bvm=bv.130731782,d.cGc&amp;psig=AFQjCNEchb9qwqJ--_BSSRcX8MWlzC-yrg&amp;ust=1472239022893773"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CrO3Cpt3OAhVWVWMKHWJgA5IQjB0IBg&amp;url=http://vikingwanderer.com/5-powerful-ways-to-generate-more-leads&amp;bvm=bv.130731782,d.cGc&amp;psig=AFQjCNEw66CjRN7CkHr3szasw6Gsder9rg&amp;ust=1472239719556571"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mr76gqt3OAhUYzmMKHdj-BJQQjB0IBg&amp;url=http://www.rahkar.ir/1391/02/04/%D8%B1%DA%98%DB%8C%D9%85-%D8%BA%D8%B0%D8%A7%DB%8C%DB%8C-%D8%A8%D8%B1%D8%A7%DB%8C-%D8%AF%D8%AE%D8%AA%D8%B1-%D8%AF%D8%A7%D8%B1-%D8%B4%D8%AF%D9%86&amp;bvm=bv.130731782,d.cGc&amp;psig=AFQjCNEDu6MzdP3zjTzAwLEkMb08Zcal2A&amp;ust=1472240056104417"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055TZqd3OAhVExmMKHQclCvIQjB0IBg&amp;url=https://www.flickr.com/photos/doctabu/342220423&amp;bvm=bv.130731782,d.cGc&amp;psig=AFQjCNFC2vJuUa3LWU8qANnuSSM4alkfAw&amp;ust=1472240542459540"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p>
          <a:p>
            <a:pPr marL="228600" indent="-228600">
              <a:buAutoNum type="arabicPeriod"/>
            </a:pPr>
            <a:r>
              <a:rPr lang="en-US" baseline="0" dirty="0"/>
              <a:t>Read through the whole lesson (including all the notes) before the day of class</a:t>
            </a:r>
          </a:p>
          <a:p>
            <a:pPr marL="228600" indent="-228600">
              <a:buAutoNum type="arabicPeriod"/>
            </a:pPr>
            <a:r>
              <a:rPr lang="en-US" baseline="0" dirty="0"/>
              <a:t>Make note of and gather any supplies you need to bring</a:t>
            </a:r>
          </a:p>
          <a:p>
            <a:pPr marL="228600" indent="-228600">
              <a:buAutoNum type="arabicPeriod"/>
            </a:pPr>
            <a:r>
              <a:rPr lang="en-US" baseline="0" dirty="0"/>
              <a:t>Prepare examples, stories</a:t>
            </a:r>
          </a:p>
          <a:p>
            <a:pPr marL="228600" indent="-228600">
              <a:buAutoNum type="arabicPeriod"/>
            </a:pPr>
            <a:r>
              <a:rPr lang="en-US" baseline="0" dirty="0"/>
              <a:t>Think through how much time you want to spend on individual activities; make notes</a:t>
            </a:r>
          </a:p>
          <a:p>
            <a:pPr marL="228600" indent="-228600">
              <a:buAutoNum type="arabicPeriod"/>
            </a:pPr>
            <a:r>
              <a:rPr lang="en-US" baseline="0" dirty="0"/>
              <a:t>Be sure to allow time to announce the assignment at the end</a:t>
            </a:r>
          </a:p>
          <a:p>
            <a:pPr marL="0" indent="0">
              <a:buNone/>
            </a:pPr>
            <a:endParaRPr lang="en-US" baseline="0" dirty="0"/>
          </a:p>
          <a:p>
            <a:pPr marL="0" indent="0">
              <a:buNone/>
            </a:pPr>
            <a:r>
              <a:rPr lang="en-US" baseline="0" dirty="0"/>
              <a:t>Overview:</a:t>
            </a:r>
          </a:p>
          <a:p>
            <a:pPr marL="0" indent="0">
              <a:buNone/>
            </a:pPr>
            <a:r>
              <a:rPr lang="en-US" baseline="0" dirty="0"/>
              <a:t>Intro (slides 1-4): 3-5 minutes</a:t>
            </a:r>
          </a:p>
          <a:p>
            <a:r>
              <a:rPr lang="en-US" dirty="0"/>
              <a:t>Selfishness (4-23):</a:t>
            </a:r>
            <a:r>
              <a:rPr lang="en-US" baseline="0" dirty="0"/>
              <a:t> 20-25 minutes</a:t>
            </a:r>
          </a:p>
          <a:p>
            <a:r>
              <a:rPr lang="en-US" baseline="0" dirty="0"/>
              <a:t>The Power of Service (24-35): 20-25 minutes</a:t>
            </a:r>
          </a:p>
          <a:p>
            <a:pPr marL="0" indent="0">
              <a:buNone/>
            </a:pPr>
            <a:r>
              <a:rPr lang="en-US" baseline="0" dirty="0"/>
              <a:t>Conclusion (36-39): 2-3 minutes</a:t>
            </a:r>
          </a:p>
          <a:p>
            <a:pPr marL="0" indent="0">
              <a:buNone/>
            </a:pPr>
            <a:r>
              <a:rPr lang="en-US" baseline="0" dirty="0"/>
              <a:t>Total: 45-58 minutes</a:t>
            </a:r>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92E9EBC7-72EA-4374-9157-45C9B31727DB}" type="slidenum">
              <a:rPr lang="en-US" smtClean="0"/>
              <a:t>1</a:t>
            </a:fld>
            <a:endParaRPr lang="en-US"/>
          </a:p>
        </p:txBody>
      </p:sp>
    </p:spTree>
    <p:extLst>
      <p:ext uri="{BB962C8B-B14F-4D97-AF65-F5344CB8AC3E}">
        <p14:creationId xmlns:p14="http://schemas.microsoft.com/office/powerpoint/2010/main" val="1527665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pixabay.com </a:t>
            </a:r>
          </a:p>
        </p:txBody>
      </p:sp>
      <p:sp>
        <p:nvSpPr>
          <p:cNvPr id="4" name="Slide Number Placeholder 3"/>
          <p:cNvSpPr>
            <a:spLocks noGrp="1"/>
          </p:cNvSpPr>
          <p:nvPr>
            <p:ph type="sldNum" sz="quarter" idx="10"/>
          </p:nvPr>
        </p:nvSpPr>
        <p:spPr/>
        <p:txBody>
          <a:bodyPr/>
          <a:lstStyle/>
          <a:p>
            <a:fld id="{2DAF4BB8-5842-4487-B013-53427DC17AAC}" type="slidenum">
              <a:rPr lang="en-US" smtClean="0"/>
              <a:t>12</a:t>
            </a:fld>
            <a:endParaRPr lang="en-US"/>
          </a:p>
        </p:txBody>
      </p:sp>
    </p:spTree>
    <p:extLst>
      <p:ext uri="{BB962C8B-B14F-4D97-AF65-F5344CB8AC3E}">
        <p14:creationId xmlns:p14="http://schemas.microsoft.com/office/powerpoint/2010/main" val="3568427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Form groups of 2-4</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13</a:t>
            </a:fld>
            <a:endParaRPr lang="en-US"/>
          </a:p>
        </p:txBody>
      </p:sp>
    </p:spTree>
    <p:extLst>
      <p:ext uri="{BB962C8B-B14F-4D97-AF65-F5344CB8AC3E}">
        <p14:creationId xmlns:p14="http://schemas.microsoft.com/office/powerpoint/2010/main" val="9527300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15</a:t>
            </a:fld>
            <a:endParaRPr lang="en-US"/>
          </a:p>
        </p:txBody>
      </p:sp>
    </p:spTree>
    <p:extLst>
      <p:ext uri="{BB962C8B-B14F-4D97-AF65-F5344CB8AC3E}">
        <p14:creationId xmlns:p14="http://schemas.microsoft.com/office/powerpoint/2010/main" val="18835710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Ex.  The </a:t>
            </a:r>
            <a:r>
              <a:rPr lang="en-US" sz="1200" dirty="0" err="1"/>
              <a:t>Arbinger</a:t>
            </a:r>
            <a:r>
              <a:rPr lang="en-US" sz="1200" dirty="0"/>
              <a:t> Institute</a:t>
            </a:r>
          </a:p>
          <a:p>
            <a:r>
              <a:rPr lang="en-US" sz="1200" dirty="0"/>
              <a:t>(dedicated to helping clients see others as people, and unselfishly cater to their needs)</a:t>
            </a:r>
          </a:p>
          <a:p>
            <a:r>
              <a:rPr lang="en-US" sz="1200" dirty="0"/>
              <a:t>Images from </a:t>
            </a:r>
            <a:r>
              <a:rPr lang="en-US" sz="1200" b="0" i="0" u="sng" kern="1200" dirty="0">
                <a:solidFill>
                  <a:schemeClr val="tx1"/>
                </a:solidFill>
                <a:effectLst/>
                <a:latin typeface="+mn-lt"/>
                <a:ea typeface="+mn-ea"/>
                <a:cs typeface="+mn-cs"/>
                <a:hlinkClick r:id="rId3"/>
              </a:rPr>
              <a:t>www.thereconciliationproject.org</a:t>
            </a:r>
            <a:r>
              <a:rPr lang="en-US" sz="1200" b="0" i="0" u="sng" kern="1200" dirty="0">
                <a:solidFill>
                  <a:schemeClr val="tx1"/>
                </a:solidFill>
                <a:effectLst/>
                <a:latin typeface="+mn-lt"/>
                <a:ea typeface="+mn-ea"/>
                <a:cs typeface="+mn-cs"/>
              </a:rPr>
              <a:t>, amazon.com</a:t>
            </a:r>
            <a:endParaRPr lang="en-US" sz="1200" dirty="0"/>
          </a:p>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18</a:t>
            </a:fld>
            <a:endParaRPr lang="en-US"/>
          </a:p>
        </p:txBody>
      </p:sp>
    </p:spTree>
    <p:extLst>
      <p:ext uri="{BB962C8B-B14F-4D97-AF65-F5344CB8AC3E}">
        <p14:creationId xmlns:p14="http://schemas.microsoft.com/office/powerpoint/2010/main" val="2622302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in pairs</a:t>
            </a:r>
            <a:r>
              <a:rPr lang="en-US" baseline="0" dirty="0"/>
              <a:t> or small groups</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20</a:t>
            </a:fld>
            <a:endParaRPr lang="en-US"/>
          </a:p>
        </p:txBody>
      </p:sp>
    </p:spTree>
    <p:extLst>
      <p:ext uri="{BB962C8B-B14F-4D97-AF65-F5344CB8AC3E}">
        <p14:creationId xmlns:p14="http://schemas.microsoft.com/office/powerpoint/2010/main" val="42253725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flickr.com</a:t>
            </a:r>
          </a:p>
        </p:txBody>
      </p:sp>
      <p:sp>
        <p:nvSpPr>
          <p:cNvPr id="4" name="Slide Number Placeholder 3"/>
          <p:cNvSpPr>
            <a:spLocks noGrp="1"/>
          </p:cNvSpPr>
          <p:nvPr>
            <p:ph type="sldNum" sz="quarter" idx="10"/>
          </p:nvPr>
        </p:nvSpPr>
        <p:spPr/>
        <p:txBody>
          <a:bodyPr/>
          <a:lstStyle/>
          <a:p>
            <a:fld id="{2DAF4BB8-5842-4487-B013-53427DC17AAC}" type="slidenum">
              <a:rPr lang="en-US" smtClean="0"/>
              <a:t>22</a:t>
            </a:fld>
            <a:endParaRPr lang="en-US"/>
          </a:p>
        </p:txBody>
      </p:sp>
    </p:spTree>
    <p:extLst>
      <p:ext uri="{BB962C8B-B14F-4D97-AF65-F5344CB8AC3E}">
        <p14:creationId xmlns:p14="http://schemas.microsoft.com/office/powerpoint/2010/main" val="38060019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www.mindfulser.com</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23</a:t>
            </a:fld>
            <a:endParaRPr lang="en-US"/>
          </a:p>
        </p:txBody>
      </p:sp>
    </p:spTree>
    <p:extLst>
      <p:ext uri="{BB962C8B-B14F-4D97-AF65-F5344CB8AC3E}">
        <p14:creationId xmlns:p14="http://schemas.microsoft.com/office/powerpoint/2010/main" val="33983088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Video</a:t>
            </a:r>
            <a:r>
              <a:rPr lang="en-US" baseline="0" dirty="0"/>
              <a:t> may take a few seconds to load.</a:t>
            </a:r>
          </a:p>
          <a:p>
            <a:r>
              <a:rPr lang="en-US" baseline="0" dirty="0"/>
              <a:t>3:19</a:t>
            </a:r>
            <a:endParaRPr lang="en-US" dirty="0"/>
          </a:p>
          <a:p>
            <a:r>
              <a:rPr lang="en-US" dirty="0"/>
              <a:t>Source:</a:t>
            </a:r>
            <a:r>
              <a:rPr lang="en-US" baseline="0" dirty="0"/>
              <a:t> https://www.youtube.com/watch?v=se_fYZRbyJs&amp;feature=youtu.be</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25</a:t>
            </a:fld>
            <a:endParaRPr lang="en-US"/>
          </a:p>
        </p:txBody>
      </p:sp>
    </p:spTree>
    <p:extLst>
      <p:ext uri="{BB962C8B-B14F-4D97-AF65-F5344CB8AC3E}">
        <p14:creationId xmlns:p14="http://schemas.microsoft.com/office/powerpoint/2010/main" val="25178091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yelneer.com </a:t>
            </a:r>
          </a:p>
        </p:txBody>
      </p:sp>
      <p:sp>
        <p:nvSpPr>
          <p:cNvPr id="4" name="Slide Number Placeholder 3"/>
          <p:cNvSpPr>
            <a:spLocks noGrp="1"/>
          </p:cNvSpPr>
          <p:nvPr>
            <p:ph type="sldNum" sz="quarter" idx="10"/>
          </p:nvPr>
        </p:nvSpPr>
        <p:spPr/>
        <p:txBody>
          <a:bodyPr/>
          <a:lstStyle/>
          <a:p>
            <a:fld id="{2DAF4BB8-5842-4487-B013-53427DC17AAC}" type="slidenum">
              <a:rPr lang="en-US" smtClean="0"/>
              <a:t>26</a:t>
            </a:fld>
            <a:endParaRPr lang="en-US"/>
          </a:p>
        </p:txBody>
      </p:sp>
    </p:spTree>
    <p:extLst>
      <p:ext uri="{BB962C8B-B14F-4D97-AF65-F5344CB8AC3E}">
        <p14:creationId xmlns:p14="http://schemas.microsoft.com/office/powerpoint/2010/main" val="39194892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flickr.com </a:t>
            </a:r>
          </a:p>
        </p:txBody>
      </p:sp>
      <p:sp>
        <p:nvSpPr>
          <p:cNvPr id="4" name="Slide Number Placeholder 3"/>
          <p:cNvSpPr>
            <a:spLocks noGrp="1"/>
          </p:cNvSpPr>
          <p:nvPr>
            <p:ph type="sldNum" sz="quarter" idx="10"/>
          </p:nvPr>
        </p:nvSpPr>
        <p:spPr/>
        <p:txBody>
          <a:bodyPr/>
          <a:lstStyle/>
          <a:p>
            <a:fld id="{2DAF4BB8-5842-4487-B013-53427DC17AAC}" type="slidenum">
              <a:rPr lang="en-US" smtClean="0"/>
              <a:t>28</a:t>
            </a:fld>
            <a:endParaRPr lang="en-US"/>
          </a:p>
        </p:txBody>
      </p:sp>
    </p:spTree>
    <p:extLst>
      <p:ext uri="{BB962C8B-B14F-4D97-AF65-F5344CB8AC3E}">
        <p14:creationId xmlns:p14="http://schemas.microsoft.com/office/powerpoint/2010/main" val="1078533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Ask: What did we go over last class? </a:t>
            </a:r>
          </a:p>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a:t>
            </a:fld>
            <a:endParaRPr lang="en-US"/>
          </a:p>
        </p:txBody>
      </p:sp>
    </p:spTree>
    <p:extLst>
      <p:ext uri="{BB962C8B-B14F-4D97-AF65-F5344CB8AC3E}">
        <p14:creationId xmlns:p14="http://schemas.microsoft.com/office/powerpoint/2010/main" val="1670381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a:t>
            </a:r>
            <a:r>
              <a:rPr lang="en-US" sz="1200" dirty="0"/>
              <a:t>Let’s drive the power of this principle deeper, and talk about times in your lives when you have been served</a:t>
            </a:r>
          </a:p>
          <a:p>
            <a:r>
              <a:rPr lang="en-US" sz="1200" dirty="0"/>
              <a:t>Hopefully, this will prove the importance and potential benefits of service”</a:t>
            </a:r>
          </a:p>
          <a:p>
            <a:r>
              <a:rPr lang="en-US" sz="1200" dirty="0"/>
              <a:t>Image from </a:t>
            </a:r>
            <a:r>
              <a:rPr lang="en-US" sz="1200" b="0" i="0" kern="1200" dirty="0">
                <a:solidFill>
                  <a:schemeClr val="tx1"/>
                </a:solidFill>
                <a:effectLst/>
                <a:latin typeface="+mn-lt"/>
                <a:ea typeface="+mn-ea"/>
                <a:cs typeface="+mn-cs"/>
                <a:hlinkClick r:id="rId3"/>
              </a:rPr>
              <a:t>www.lifeofpix.com</a:t>
            </a:r>
            <a:r>
              <a:rPr lang="en-US" sz="1200" b="0" i="0" kern="1200" dirty="0">
                <a:solidFill>
                  <a:schemeClr val="tx1"/>
                </a:solidFill>
                <a:effectLst/>
                <a:latin typeface="+mn-lt"/>
                <a:ea typeface="+mn-ea"/>
                <a:cs typeface="+mn-cs"/>
              </a:rPr>
              <a:t> </a:t>
            </a:r>
            <a:endParaRPr lang="en-US" sz="1200" dirty="0"/>
          </a:p>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29</a:t>
            </a:fld>
            <a:endParaRPr lang="en-US"/>
          </a:p>
        </p:txBody>
      </p:sp>
    </p:spTree>
    <p:extLst>
      <p:ext uri="{BB962C8B-B14F-4D97-AF65-F5344CB8AC3E}">
        <p14:creationId xmlns:p14="http://schemas.microsoft.com/office/powerpoint/2010/main" val="41667998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Share in pairs,</a:t>
            </a:r>
            <a:r>
              <a:rPr lang="en-US" baseline="0" dirty="0"/>
              <a:t> small groups, or as a whole class</a:t>
            </a:r>
          </a:p>
          <a:p>
            <a:r>
              <a:rPr lang="en-US" baseline="0" dirty="0"/>
              <a:t>Image from </a:t>
            </a:r>
            <a:r>
              <a:rPr lang="en-US" sz="1200" b="0" i="0" kern="1200" dirty="0">
                <a:solidFill>
                  <a:schemeClr val="tx1"/>
                </a:solidFill>
                <a:effectLst/>
                <a:latin typeface="+mn-lt"/>
                <a:ea typeface="+mn-ea"/>
                <a:cs typeface="+mn-cs"/>
                <a:hlinkClick r:id="rId3"/>
              </a:rPr>
              <a:t>negativespace.co</a:t>
            </a:r>
            <a:r>
              <a:rPr lang="en-US" sz="1200" b="0" i="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30</a:t>
            </a:fld>
            <a:endParaRPr lang="en-US"/>
          </a:p>
        </p:txBody>
      </p:sp>
    </p:spTree>
    <p:extLst>
      <p:ext uri="{BB962C8B-B14F-4D97-AF65-F5344CB8AC3E}">
        <p14:creationId xmlns:p14="http://schemas.microsoft.com/office/powerpoint/2010/main" val="7092296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Share in</a:t>
            </a:r>
            <a:r>
              <a:rPr lang="en-US" baseline="0" dirty="0"/>
              <a:t> pairs, small groups, or whole class</a:t>
            </a:r>
          </a:p>
          <a:p>
            <a:r>
              <a:rPr lang="en-US" baseline="0" dirty="0"/>
              <a:t>Image from pixabay.com</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31</a:t>
            </a:fld>
            <a:endParaRPr lang="en-US"/>
          </a:p>
        </p:txBody>
      </p:sp>
    </p:spTree>
    <p:extLst>
      <p:ext uri="{BB962C8B-B14F-4D97-AF65-F5344CB8AC3E}">
        <p14:creationId xmlns:p14="http://schemas.microsoft.com/office/powerpoint/2010/main" val="13528980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none" strike="noStrike" kern="1200" dirty="0">
                <a:solidFill>
                  <a:schemeClr val="tx1"/>
                </a:solidFill>
                <a:effectLst/>
                <a:latin typeface="+mn-lt"/>
                <a:ea typeface="+mn-ea"/>
                <a:cs typeface="+mn-cs"/>
                <a:hlinkClick r:id="rId3"/>
              </a:rPr>
              <a:t>en.wikipedia.org</a:t>
            </a:r>
            <a:r>
              <a:rPr lang="en-US" sz="1200" b="0" i="0" u="none" strike="noStrike"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32</a:t>
            </a:fld>
            <a:endParaRPr lang="en-US"/>
          </a:p>
        </p:txBody>
      </p:sp>
    </p:spTree>
    <p:extLst>
      <p:ext uri="{BB962C8B-B14F-4D97-AF65-F5344CB8AC3E}">
        <p14:creationId xmlns:p14="http://schemas.microsoft.com/office/powerpoint/2010/main" val="24668221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http://www.huffingtonpost.com/kathy-gottberg/volunteering7-reasons-why_b_6302770.html </a:t>
            </a:r>
          </a:p>
          <a:p>
            <a:r>
              <a:rPr lang="en-US" dirty="0"/>
              <a:t>Image from pexels.com </a:t>
            </a:r>
          </a:p>
        </p:txBody>
      </p:sp>
      <p:sp>
        <p:nvSpPr>
          <p:cNvPr id="4" name="Slide Number Placeholder 3"/>
          <p:cNvSpPr>
            <a:spLocks noGrp="1"/>
          </p:cNvSpPr>
          <p:nvPr>
            <p:ph type="sldNum" sz="quarter" idx="10"/>
          </p:nvPr>
        </p:nvSpPr>
        <p:spPr/>
        <p:txBody>
          <a:bodyPr/>
          <a:lstStyle/>
          <a:p>
            <a:fld id="{2DAF4BB8-5842-4487-B013-53427DC17AAC}" type="slidenum">
              <a:rPr lang="en-US" smtClean="0"/>
              <a:t>34</a:t>
            </a:fld>
            <a:endParaRPr lang="en-US"/>
          </a:p>
        </p:txBody>
      </p:sp>
    </p:spTree>
    <p:extLst>
      <p:ext uri="{BB962C8B-B14F-4D97-AF65-F5344CB8AC3E}">
        <p14:creationId xmlns:p14="http://schemas.microsoft.com/office/powerpoint/2010/main" val="27737830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unsplash.com</a:t>
            </a:r>
          </a:p>
        </p:txBody>
      </p:sp>
      <p:sp>
        <p:nvSpPr>
          <p:cNvPr id="4" name="Slide Number Placeholder 3"/>
          <p:cNvSpPr>
            <a:spLocks noGrp="1"/>
          </p:cNvSpPr>
          <p:nvPr>
            <p:ph type="sldNum" sz="quarter" idx="10"/>
          </p:nvPr>
        </p:nvSpPr>
        <p:spPr/>
        <p:txBody>
          <a:bodyPr/>
          <a:lstStyle/>
          <a:p>
            <a:fld id="{2DAF4BB8-5842-4487-B013-53427DC17AAC}" type="slidenum">
              <a:rPr lang="en-US" smtClean="0"/>
              <a:t>35</a:t>
            </a:fld>
            <a:endParaRPr lang="en-US"/>
          </a:p>
        </p:txBody>
      </p:sp>
    </p:spTree>
    <p:extLst>
      <p:ext uri="{BB962C8B-B14F-4D97-AF65-F5344CB8AC3E}">
        <p14:creationId xmlns:p14="http://schemas.microsoft.com/office/powerpoint/2010/main" val="42370761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resources have</a:t>
            </a:r>
            <a:r>
              <a:rPr lang="en-US" baseline="0" dirty="0"/>
              <a:t> information and examples for effective cover letters and resumes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38</a:t>
            </a:fld>
            <a:endParaRPr lang="en-US"/>
          </a:p>
        </p:txBody>
      </p:sp>
    </p:spTree>
    <p:extLst>
      <p:ext uri="{BB962C8B-B14F-4D97-AF65-F5344CB8AC3E}">
        <p14:creationId xmlns:p14="http://schemas.microsoft.com/office/powerpoint/2010/main" val="1501358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www.adavidcreation.com</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5</a:t>
            </a:fld>
            <a:endParaRPr lang="en-US"/>
          </a:p>
        </p:txBody>
      </p:sp>
    </p:spTree>
    <p:extLst>
      <p:ext uri="{BB962C8B-B14F-4D97-AF65-F5344CB8AC3E}">
        <p14:creationId xmlns:p14="http://schemas.microsoft.com/office/powerpoint/2010/main" val="433168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none" strike="noStrike" kern="1200" dirty="0">
                <a:solidFill>
                  <a:schemeClr val="tx1"/>
                </a:solidFill>
                <a:effectLst/>
                <a:latin typeface="+mn-lt"/>
                <a:ea typeface="+mn-ea"/>
                <a:cs typeface="+mn-cs"/>
                <a:hlinkClick r:id="rId3"/>
              </a:rPr>
              <a:t>vikingwanderer.com</a:t>
            </a:r>
            <a:r>
              <a:rPr lang="en-US" sz="1200" b="0" i="0" u="none" strike="noStrike"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6</a:t>
            </a:fld>
            <a:endParaRPr lang="en-US"/>
          </a:p>
        </p:txBody>
      </p:sp>
    </p:spTree>
    <p:extLst>
      <p:ext uri="{BB962C8B-B14F-4D97-AF65-F5344CB8AC3E}">
        <p14:creationId xmlns:p14="http://schemas.microsoft.com/office/powerpoint/2010/main" val="752088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www.rahkar.ir</a:t>
            </a:r>
            <a:r>
              <a:rPr lang="en-US" sz="1200" b="0" i="0" u="sng"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7</a:t>
            </a:fld>
            <a:endParaRPr lang="en-US"/>
          </a:p>
        </p:txBody>
      </p:sp>
    </p:spTree>
    <p:extLst>
      <p:ext uri="{BB962C8B-B14F-4D97-AF65-F5344CB8AC3E}">
        <p14:creationId xmlns:p14="http://schemas.microsoft.com/office/powerpoint/2010/main" val="2432815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pixabay.com</a:t>
            </a:r>
          </a:p>
        </p:txBody>
      </p:sp>
      <p:sp>
        <p:nvSpPr>
          <p:cNvPr id="4" name="Slide Number Placeholder 3"/>
          <p:cNvSpPr>
            <a:spLocks noGrp="1"/>
          </p:cNvSpPr>
          <p:nvPr>
            <p:ph type="sldNum" sz="quarter" idx="10"/>
          </p:nvPr>
        </p:nvSpPr>
        <p:spPr/>
        <p:txBody>
          <a:bodyPr/>
          <a:lstStyle/>
          <a:p>
            <a:fld id="{2DAF4BB8-5842-4487-B013-53427DC17AAC}" type="slidenum">
              <a:rPr lang="en-US" smtClean="0"/>
              <a:t>8</a:t>
            </a:fld>
            <a:endParaRPr lang="en-US"/>
          </a:p>
        </p:txBody>
      </p:sp>
    </p:spTree>
    <p:extLst>
      <p:ext uri="{BB962C8B-B14F-4D97-AF65-F5344CB8AC3E}">
        <p14:creationId xmlns:p14="http://schemas.microsoft.com/office/powerpoint/2010/main" val="3368292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www.flickr.com</a:t>
            </a:r>
            <a:r>
              <a:rPr lang="en-US" sz="1200" b="0" i="0" u="sng"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9</a:t>
            </a:fld>
            <a:endParaRPr lang="en-US"/>
          </a:p>
        </p:txBody>
      </p:sp>
    </p:spTree>
    <p:extLst>
      <p:ext uri="{BB962C8B-B14F-4D97-AF65-F5344CB8AC3E}">
        <p14:creationId xmlns:p14="http://schemas.microsoft.com/office/powerpoint/2010/main" val="1777104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Video may take</a:t>
            </a:r>
            <a:r>
              <a:rPr lang="en-US" baseline="0" dirty="0"/>
              <a:t> several seconds to load.</a:t>
            </a:r>
          </a:p>
          <a:p>
            <a:r>
              <a:rPr lang="en-US" baseline="0" dirty="0"/>
              <a:t>2:55</a:t>
            </a:r>
          </a:p>
          <a:p>
            <a:r>
              <a:rPr lang="en-US" baseline="0" dirty="0"/>
              <a:t>https://www.youtube.com/watch?v=CJduzYP-cXQ </a:t>
            </a:r>
          </a:p>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10</a:t>
            </a:fld>
            <a:endParaRPr lang="en-US"/>
          </a:p>
        </p:txBody>
      </p:sp>
    </p:spTree>
    <p:extLst>
      <p:ext uri="{BB962C8B-B14F-4D97-AF65-F5344CB8AC3E}">
        <p14:creationId xmlns:p14="http://schemas.microsoft.com/office/powerpoint/2010/main" val="11594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https://en.wikipedia.org/wiki/The_Five_Dysfunctions_of_a_Team#Characters</a:t>
            </a:r>
          </a:p>
        </p:txBody>
      </p:sp>
      <p:sp>
        <p:nvSpPr>
          <p:cNvPr id="4" name="Slide Number Placeholder 3"/>
          <p:cNvSpPr>
            <a:spLocks noGrp="1"/>
          </p:cNvSpPr>
          <p:nvPr>
            <p:ph type="sldNum" sz="quarter" idx="10"/>
          </p:nvPr>
        </p:nvSpPr>
        <p:spPr/>
        <p:txBody>
          <a:bodyPr/>
          <a:lstStyle/>
          <a:p>
            <a:fld id="{2DAF4BB8-5842-4487-B013-53427DC17AAC}" type="slidenum">
              <a:rPr lang="en-US" smtClean="0"/>
              <a:t>11</a:t>
            </a:fld>
            <a:endParaRPr lang="en-US"/>
          </a:p>
        </p:txBody>
      </p:sp>
    </p:spTree>
    <p:extLst>
      <p:ext uri="{BB962C8B-B14F-4D97-AF65-F5344CB8AC3E}">
        <p14:creationId xmlns:p14="http://schemas.microsoft.com/office/powerpoint/2010/main" val="247895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8/25/2016</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6906601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81077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3105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72975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0591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305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80571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01463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644878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25865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74648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8/25/2016</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25351889"/>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video" Target="https://www.youtube.com/embed/CJduzYP-cXQ" TargetMode="Externa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video" Target="https://www.youtube.com/embed/se_fYZRbyJs" TargetMode="External"/><Relationship Id="rId4" Type="http://schemas.openxmlformats.org/officeDocument/2006/relationships/image" Target="../media/image17.jpeg"/></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arbinger.com/"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www.huffingtonpost.com/kathy-gottberg/volunteering7-reasons-why_b_6302770.html"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224" y="0"/>
            <a:ext cx="609935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944183" y="1287865"/>
            <a:ext cx="5151817" cy="4273170"/>
          </a:xfrm>
          <a:prstGeom prst="rect">
            <a:avLst/>
          </a:prstGeom>
        </p:spPr>
      </p:pic>
      <p:sp>
        <p:nvSpPr>
          <p:cNvPr id="2" name="Title 1"/>
          <p:cNvSpPr>
            <a:spLocks noGrp="1"/>
          </p:cNvSpPr>
          <p:nvPr>
            <p:ph type="ctrTitle"/>
          </p:nvPr>
        </p:nvSpPr>
        <p:spPr>
          <a:xfrm>
            <a:off x="6941573" y="758952"/>
            <a:ext cx="3738617" cy="4041648"/>
          </a:xfrm>
        </p:spPr>
        <p:txBody>
          <a:bodyPr>
            <a:normAutofit/>
          </a:bodyPr>
          <a:lstStyle/>
          <a:p>
            <a:r>
              <a:rPr lang="en-US" sz="6600" dirty="0"/>
              <a:t>Looking Outward</a:t>
            </a:r>
          </a:p>
        </p:txBody>
      </p:sp>
      <p:sp>
        <p:nvSpPr>
          <p:cNvPr id="3" name="Subtitle 2"/>
          <p:cNvSpPr>
            <a:spLocks noGrp="1"/>
          </p:cNvSpPr>
          <p:nvPr>
            <p:ph type="subTitle" idx="1"/>
          </p:nvPr>
        </p:nvSpPr>
        <p:spPr>
          <a:xfrm>
            <a:off x="6927095" y="4800600"/>
            <a:ext cx="3753096" cy="1691640"/>
          </a:xfrm>
        </p:spPr>
        <p:txBody>
          <a:bodyPr>
            <a:normAutofit/>
          </a:bodyPr>
          <a:lstStyle/>
          <a:p>
            <a:r>
              <a:rPr lang="en-US" sz="2400" dirty="0">
                <a:solidFill>
                  <a:schemeClr val="tx1">
                    <a:lumMod val="85000"/>
                  </a:schemeClr>
                </a:solidFill>
              </a:rPr>
              <a:t>Living Well</a:t>
            </a:r>
          </a:p>
        </p:txBody>
      </p:sp>
    </p:spTree>
    <p:extLst>
      <p:ext uri="{BB962C8B-B14F-4D97-AF65-F5344CB8AC3E}">
        <p14:creationId xmlns:p14="http://schemas.microsoft.com/office/powerpoint/2010/main" val="11466590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JduzYP-cXQ"/>
          <p:cNvPicPr>
            <a:picLocks noRot="1" noChangeAspect="1"/>
          </p:cNvPicPr>
          <p:nvPr>
            <a:videoFile r:link="rId1"/>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743064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r="17567"/>
          <a:stretch/>
        </p:blipFill>
        <p:spPr>
          <a:xfrm>
            <a:off x="633998" y="640080"/>
            <a:ext cx="6927007" cy="5588101"/>
          </a:xfrm>
          <a:prstGeom prst="rect">
            <a:avLst/>
          </a:prstGeom>
        </p:spPr>
      </p:pic>
      <p:sp>
        <p:nvSpPr>
          <p:cNvPr id="2" name="Title 1"/>
          <p:cNvSpPr>
            <a:spLocks noGrp="1"/>
          </p:cNvSpPr>
          <p:nvPr>
            <p:ph type="title"/>
          </p:nvPr>
        </p:nvSpPr>
        <p:spPr>
          <a:xfrm>
            <a:off x="7878675" y="640080"/>
            <a:ext cx="3075836" cy="619012"/>
          </a:xfrm>
        </p:spPr>
        <p:txBody>
          <a:bodyPr vert="horz" lIns="91440" tIns="45720" rIns="91440" bIns="45720" rtlCol="0" anchor="b">
            <a:normAutofit/>
          </a:bodyPr>
          <a:lstStyle/>
          <a:p>
            <a:r>
              <a:rPr lang="en-US" sz="3200" dirty="0"/>
              <a:t>Case Study</a:t>
            </a:r>
          </a:p>
        </p:txBody>
      </p:sp>
      <p:sp>
        <p:nvSpPr>
          <p:cNvPr id="3" name="Content Placeholder 2"/>
          <p:cNvSpPr>
            <a:spLocks noGrp="1"/>
          </p:cNvSpPr>
          <p:nvPr>
            <p:ph sz="half" idx="1"/>
          </p:nvPr>
        </p:nvSpPr>
        <p:spPr>
          <a:xfrm>
            <a:off x="7878675" y="1406769"/>
            <a:ext cx="3075836" cy="4773368"/>
          </a:xfrm>
        </p:spPr>
        <p:txBody>
          <a:bodyPr vert="horz" lIns="91440" tIns="45720" rIns="91440" bIns="45720" rtlCol="0">
            <a:noAutofit/>
          </a:bodyPr>
          <a:lstStyle/>
          <a:p>
            <a:r>
              <a:rPr lang="en-US" sz="2200" dirty="0"/>
              <a:t>In Patrick </a:t>
            </a:r>
            <a:r>
              <a:rPr lang="en-US" sz="2200" dirty="0" err="1"/>
              <a:t>Lencioni’s</a:t>
            </a:r>
            <a:r>
              <a:rPr lang="en-US" sz="2200" dirty="0"/>
              <a:t> </a:t>
            </a:r>
            <a:r>
              <a:rPr lang="en-US" sz="2200" i="1" dirty="0"/>
              <a:t>The Five Dysfunctions of a Team</a:t>
            </a:r>
            <a:r>
              <a:rPr lang="en-US" sz="2200" dirty="0"/>
              <a:t>, </a:t>
            </a:r>
            <a:r>
              <a:rPr lang="en-US" sz="2200" b="1" dirty="0"/>
              <a:t>Kathryn</a:t>
            </a:r>
            <a:r>
              <a:rPr lang="en-US" sz="2200" dirty="0"/>
              <a:t> (the new manager) is trying to help everyone work together toward a common goal. </a:t>
            </a:r>
          </a:p>
          <a:p>
            <a:r>
              <a:rPr lang="en-US" sz="2200" dirty="0"/>
              <a:t>Throughout the course of the book, she has to deal with people and their selfish desires. </a:t>
            </a:r>
          </a:p>
        </p:txBody>
      </p:sp>
    </p:spTree>
    <p:extLst>
      <p:ext uri="{BB962C8B-B14F-4D97-AF65-F5344CB8AC3E}">
        <p14:creationId xmlns:p14="http://schemas.microsoft.com/office/powerpoint/2010/main" val="2086359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1"/>
          </p:nvPr>
        </p:nvPicPr>
        <p:blipFill>
          <a:blip r:embed="rId3">
            <a:biLevel thresh="75000"/>
          </a:blip>
          <a:stretch>
            <a:fillRect/>
          </a:stretch>
        </p:blipFill>
        <p:spPr>
          <a:xfrm>
            <a:off x="633999" y="1012858"/>
            <a:ext cx="4019312" cy="4842544"/>
          </a:xfrm>
          <a:prstGeom prst="rect">
            <a:avLst/>
          </a:prstGeom>
          <a:solidFill>
            <a:schemeClr val="accent1"/>
          </a:solidFill>
        </p:spPr>
      </p:pic>
      <p:sp>
        <p:nvSpPr>
          <p:cNvPr id="2" name="Title 1"/>
          <p:cNvSpPr>
            <a:spLocks noGrp="1"/>
          </p:cNvSpPr>
          <p:nvPr>
            <p:ph type="title"/>
          </p:nvPr>
        </p:nvSpPr>
        <p:spPr>
          <a:xfrm>
            <a:off x="4965290" y="365760"/>
            <a:ext cx="5997678" cy="1325562"/>
          </a:xfrm>
        </p:spPr>
        <p:txBody>
          <a:bodyPr vert="horz" lIns="91440" tIns="45720" rIns="91440" bIns="45720" rtlCol="0" anchor="b">
            <a:normAutofit/>
          </a:bodyPr>
          <a:lstStyle/>
          <a:p>
            <a:r>
              <a:rPr lang="en-US" dirty="0"/>
              <a:t>Case Study </a:t>
            </a:r>
          </a:p>
        </p:txBody>
      </p:sp>
      <p:sp>
        <p:nvSpPr>
          <p:cNvPr id="4" name="Content Placeholder 3"/>
          <p:cNvSpPr>
            <a:spLocks noGrp="1"/>
          </p:cNvSpPr>
          <p:nvPr>
            <p:ph sz="half" idx="2"/>
          </p:nvPr>
        </p:nvSpPr>
        <p:spPr>
          <a:xfrm>
            <a:off x="4965290" y="1828800"/>
            <a:ext cx="6015571" cy="4351337"/>
          </a:xfrm>
        </p:spPr>
        <p:txBody>
          <a:bodyPr vert="horz" lIns="91440" tIns="45720" rIns="91440" bIns="45720" rtlCol="0">
            <a:normAutofit/>
          </a:bodyPr>
          <a:lstStyle/>
          <a:p>
            <a:pPr>
              <a:lnSpc>
                <a:spcPct val="100000"/>
              </a:lnSpc>
            </a:pPr>
            <a:r>
              <a:rPr lang="en-US" sz="2800" dirty="0"/>
              <a:t>Kathryn butted heads with two people: Mikey (Marketing) and Jeff (Sales). Eventually, Mikey decided to go along with the team’s needs, but Jeff wouldn’t budge because he thought his needs were greater. There was an ugly meeting, and Jeff split from the organization in an ugly way. </a:t>
            </a:r>
          </a:p>
        </p:txBody>
      </p:sp>
    </p:spTree>
    <p:extLst>
      <p:ext uri="{BB962C8B-B14F-4D97-AF65-F5344CB8AC3E}">
        <p14:creationId xmlns:p14="http://schemas.microsoft.com/office/powerpoint/2010/main" val="806459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Activity</a:t>
            </a:r>
          </a:p>
        </p:txBody>
      </p:sp>
      <p:sp>
        <p:nvSpPr>
          <p:cNvPr id="3" name="Content Placeholder 2"/>
          <p:cNvSpPr>
            <a:spLocks noGrp="1"/>
          </p:cNvSpPr>
          <p:nvPr>
            <p:ph sz="half" idx="1"/>
          </p:nvPr>
        </p:nvSpPr>
        <p:spPr>
          <a:xfrm>
            <a:off x="1261872" y="1828800"/>
            <a:ext cx="8701278" cy="4351337"/>
          </a:xfrm>
        </p:spPr>
        <p:txBody>
          <a:bodyPr>
            <a:normAutofit/>
          </a:bodyPr>
          <a:lstStyle/>
          <a:p>
            <a:pPr marL="0" indent="0">
              <a:buNone/>
            </a:pPr>
            <a:r>
              <a:rPr lang="en-US" sz="2800" dirty="0"/>
              <a:t>Discuss the following questions:</a:t>
            </a:r>
          </a:p>
          <a:p>
            <a:r>
              <a:rPr lang="en-US" sz="2800" dirty="0"/>
              <a:t>Have you seen someone act like Jeff (stubborn, selfish)?  </a:t>
            </a:r>
          </a:p>
          <a:p>
            <a:r>
              <a:rPr lang="en-US" sz="2800" dirty="0"/>
              <a:t>Have </a:t>
            </a:r>
            <a:r>
              <a:rPr lang="en-US" sz="2800" i="1" dirty="0"/>
              <a:t>you</a:t>
            </a:r>
            <a:r>
              <a:rPr lang="en-US" sz="2800" dirty="0"/>
              <a:t> been in a similar situation?  </a:t>
            </a:r>
          </a:p>
          <a:p>
            <a:r>
              <a:rPr lang="en-US" sz="2800" dirty="0"/>
              <a:t>What came of it?  </a:t>
            </a:r>
          </a:p>
        </p:txBody>
      </p:sp>
    </p:spTree>
    <p:extLst>
      <p:ext uri="{BB962C8B-B14F-4D97-AF65-F5344CB8AC3E}">
        <p14:creationId xmlns:p14="http://schemas.microsoft.com/office/powerpoint/2010/main" val="594729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2"/>
          </p:nvPr>
        </p:nvPicPr>
        <p:blipFill>
          <a:blip r:embed="rId2"/>
          <a:stretch>
            <a:fillRect/>
          </a:stretch>
        </p:blipFill>
        <p:spPr>
          <a:xfrm>
            <a:off x="0" y="0"/>
            <a:ext cx="12192000" cy="6876836"/>
          </a:xfrm>
        </p:spPr>
      </p:pic>
      <p:sp>
        <p:nvSpPr>
          <p:cNvPr id="2" name="Title 1"/>
          <p:cNvSpPr>
            <a:spLocks noGrp="1"/>
          </p:cNvSpPr>
          <p:nvPr>
            <p:ph type="title"/>
          </p:nvPr>
        </p:nvSpPr>
        <p:spPr>
          <a:xfrm>
            <a:off x="1261872" y="365760"/>
            <a:ext cx="3500628" cy="1325562"/>
          </a:xfrm>
        </p:spPr>
        <p:txBody>
          <a:bodyPr/>
          <a:lstStyle/>
          <a:p>
            <a:r>
              <a:rPr lang="en-US" dirty="0"/>
              <a:t>Bottom-line</a:t>
            </a:r>
          </a:p>
        </p:txBody>
      </p:sp>
      <p:sp>
        <p:nvSpPr>
          <p:cNvPr id="3" name="Content Placeholder 2"/>
          <p:cNvSpPr>
            <a:spLocks noGrp="1"/>
          </p:cNvSpPr>
          <p:nvPr>
            <p:ph sz="half" idx="1"/>
          </p:nvPr>
        </p:nvSpPr>
        <p:spPr>
          <a:xfrm>
            <a:off x="4762500" y="1028541"/>
            <a:ext cx="6192012" cy="1428909"/>
          </a:xfrm>
        </p:spPr>
        <p:txBody>
          <a:bodyPr>
            <a:normAutofit/>
          </a:bodyPr>
          <a:lstStyle/>
          <a:p>
            <a:pPr marL="0" indent="0">
              <a:buNone/>
            </a:pPr>
            <a:r>
              <a:rPr lang="en-US" sz="2400" dirty="0"/>
              <a:t>Selfishness doesn’t just make you no fun to be around–it can destroy your business, your relationships, or your well-being. </a:t>
            </a:r>
          </a:p>
        </p:txBody>
      </p:sp>
    </p:spTree>
    <p:extLst>
      <p:ext uri="{BB962C8B-B14F-4D97-AF65-F5344CB8AC3E}">
        <p14:creationId xmlns:p14="http://schemas.microsoft.com/office/powerpoint/2010/main" val="349794500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90872" y="1054976"/>
            <a:ext cx="6396228" cy="5339912"/>
          </a:xfrm>
        </p:spPr>
        <p:txBody>
          <a:bodyPr>
            <a:noAutofit/>
          </a:bodyPr>
          <a:lstStyle/>
          <a:p>
            <a:pPr marL="0" indent="0">
              <a:lnSpc>
                <a:spcPct val="114000"/>
              </a:lnSpc>
              <a:buNone/>
            </a:pPr>
            <a:r>
              <a:rPr lang="en-US" sz="2800" dirty="0">
                <a:solidFill>
                  <a:schemeClr val="bg1"/>
                </a:solidFill>
              </a:rPr>
              <a:t>“The world says: ‘You have needs—satisfy them. You have as much right as the rich and the mighty. Don't hesitate to satisfy your needs; indeed, expand your needs and demand more.’ This is the worldly doctrine of today. And they believe that this is freedom. The result for the rich is isolation and suicide, for the poor, envy and murder.” </a:t>
            </a:r>
            <a:br>
              <a:rPr lang="en-US" sz="2800" dirty="0">
                <a:solidFill>
                  <a:schemeClr val="bg1"/>
                </a:solidFill>
              </a:rPr>
            </a:br>
            <a:r>
              <a:rPr lang="en-US" sz="2000" dirty="0">
                <a:solidFill>
                  <a:schemeClr val="bg1"/>
                </a:solidFill>
              </a:rPr>
              <a:t>~Fyodor Dostoyevsky, </a:t>
            </a:r>
            <a:r>
              <a:rPr lang="en-US" sz="2000" i="1" dirty="0">
                <a:solidFill>
                  <a:schemeClr val="bg1"/>
                </a:solidFill>
              </a:rPr>
              <a:t>The Brothers Karamazov </a:t>
            </a:r>
          </a:p>
        </p:txBody>
      </p:sp>
      <p:pic>
        <p:nvPicPr>
          <p:cNvPr id="2" name="Content Placeholder 1"/>
          <p:cNvPicPr>
            <a:picLocks noGrp="1" noChangeAspect="1"/>
          </p:cNvPicPr>
          <p:nvPr>
            <p:ph sz="half" idx="2"/>
          </p:nvPr>
        </p:nvPicPr>
        <p:blipFill>
          <a:blip r:embed="rId3"/>
          <a:stretch>
            <a:fillRect/>
          </a:stretch>
        </p:blipFill>
        <p:spPr>
          <a:xfrm>
            <a:off x="187658" y="1100302"/>
            <a:ext cx="4113127" cy="5187512"/>
          </a:xfrm>
        </p:spPr>
      </p:pic>
    </p:spTree>
    <p:extLst>
      <p:ext uri="{BB962C8B-B14F-4D97-AF65-F5344CB8AC3E}">
        <p14:creationId xmlns:p14="http://schemas.microsoft.com/office/powerpoint/2010/main" val="21223973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14222" y="1195240"/>
            <a:ext cx="4480560" cy="4351337"/>
          </a:xfrm>
        </p:spPr>
        <p:txBody>
          <a:bodyPr>
            <a:normAutofit/>
          </a:bodyPr>
          <a:lstStyle/>
          <a:p>
            <a:pPr marL="0" indent="0">
              <a:lnSpc>
                <a:spcPct val="114000"/>
              </a:lnSpc>
              <a:buNone/>
            </a:pPr>
            <a:r>
              <a:rPr lang="en-US" sz="3200" dirty="0">
                <a:solidFill>
                  <a:schemeClr val="bg1"/>
                </a:solidFill>
              </a:rPr>
              <a:t>“If there is one thing I dislike, it is the man who tries to air his grievances when I wish to air mine.” </a:t>
            </a:r>
            <a:br>
              <a:rPr lang="en-US" sz="3200" dirty="0">
                <a:solidFill>
                  <a:schemeClr val="bg1"/>
                </a:solidFill>
              </a:rPr>
            </a:br>
            <a:r>
              <a:rPr lang="en-US" sz="2400" dirty="0">
                <a:solidFill>
                  <a:schemeClr val="bg1"/>
                </a:solidFill>
              </a:rPr>
              <a:t>~P.G. Wodehouse, </a:t>
            </a:r>
            <a:r>
              <a:rPr lang="en-US" sz="2400" i="1" dirty="0">
                <a:solidFill>
                  <a:schemeClr val="bg1"/>
                </a:solidFill>
              </a:rPr>
              <a:t>Love Among the Chickens </a:t>
            </a:r>
          </a:p>
        </p:txBody>
      </p:sp>
      <p:pic>
        <p:nvPicPr>
          <p:cNvPr id="2" name="Content Placeholder 1"/>
          <p:cNvPicPr>
            <a:picLocks noGrp="1" noChangeAspect="1"/>
          </p:cNvPicPr>
          <p:nvPr>
            <p:ph sz="half" idx="2"/>
          </p:nvPr>
        </p:nvPicPr>
        <p:blipFill>
          <a:blip r:embed="rId2"/>
          <a:stretch>
            <a:fillRect/>
          </a:stretch>
        </p:blipFill>
        <p:spPr>
          <a:xfrm>
            <a:off x="6477000" y="95484"/>
            <a:ext cx="4686300" cy="6550850"/>
          </a:xfrm>
        </p:spPr>
      </p:pic>
    </p:spTree>
    <p:extLst>
      <p:ext uri="{BB962C8B-B14F-4D97-AF65-F5344CB8AC3E}">
        <p14:creationId xmlns:p14="http://schemas.microsoft.com/office/powerpoint/2010/main" val="362942371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Discussion	</a:t>
            </a:r>
          </a:p>
        </p:txBody>
      </p:sp>
      <p:sp>
        <p:nvSpPr>
          <p:cNvPr id="3" name="Content Placeholder 2"/>
          <p:cNvSpPr>
            <a:spLocks noGrp="1"/>
          </p:cNvSpPr>
          <p:nvPr>
            <p:ph sz="half" idx="1"/>
          </p:nvPr>
        </p:nvSpPr>
        <p:spPr>
          <a:xfrm>
            <a:off x="1261872" y="1828800"/>
            <a:ext cx="8663178" cy="4351337"/>
          </a:xfrm>
        </p:spPr>
        <p:txBody>
          <a:bodyPr>
            <a:normAutofit/>
          </a:bodyPr>
          <a:lstStyle/>
          <a:p>
            <a:endParaRPr lang="en-US" sz="2400" dirty="0"/>
          </a:p>
          <a:p>
            <a:pPr algn="ctr">
              <a:lnSpc>
                <a:spcPct val="150000"/>
              </a:lnSpc>
            </a:pPr>
            <a:r>
              <a:rPr lang="en-US" sz="3600" dirty="0"/>
              <a:t>What do you think about these quotes? </a:t>
            </a:r>
          </a:p>
          <a:p>
            <a:pPr algn="ctr">
              <a:lnSpc>
                <a:spcPct val="150000"/>
              </a:lnSpc>
            </a:pPr>
            <a:r>
              <a:rPr lang="en-US" sz="3600" dirty="0"/>
              <a:t>Are they accurate?  </a:t>
            </a:r>
          </a:p>
        </p:txBody>
      </p:sp>
    </p:spTree>
    <p:extLst>
      <p:ext uri="{BB962C8B-B14F-4D97-AF65-F5344CB8AC3E}">
        <p14:creationId xmlns:p14="http://schemas.microsoft.com/office/powerpoint/2010/main" val="2837941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4481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264" y="239052"/>
            <a:ext cx="3152881" cy="37498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8095" y="2874898"/>
            <a:ext cx="2577906" cy="37498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396956" y="1322831"/>
            <a:ext cx="2825496" cy="1582277"/>
          </a:xfrm>
          <a:prstGeom prst="rect">
            <a:avLst/>
          </a:prstGeom>
        </p:spPr>
      </p:pic>
      <p:pic>
        <p:nvPicPr>
          <p:cNvPr id="6" name="Picture 5"/>
          <p:cNvPicPr>
            <a:picLocks noChangeAspect="1"/>
          </p:cNvPicPr>
          <p:nvPr/>
        </p:nvPicPr>
        <p:blipFill>
          <a:blip r:embed="rId4"/>
          <a:stretch>
            <a:fillRect/>
          </a:stretch>
        </p:blipFill>
        <p:spPr>
          <a:xfrm>
            <a:off x="3789641" y="3039888"/>
            <a:ext cx="2034814" cy="3419856"/>
          </a:xfrm>
          <a:prstGeom prst="rect">
            <a:avLst/>
          </a:prstGeom>
        </p:spPr>
      </p:pic>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3793" y="239052"/>
            <a:ext cx="2582207" cy="247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264" y="4154694"/>
            <a:ext cx="3152881" cy="2470041"/>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sz="half" idx="1"/>
          </p:nvPr>
        </p:nvSpPr>
        <p:spPr>
          <a:xfrm>
            <a:off x="6578079" y="2314574"/>
            <a:ext cx="4429455" cy="4223877"/>
          </a:xfrm>
        </p:spPr>
        <p:txBody>
          <a:bodyPr vert="horz" lIns="91440" tIns="45720" rIns="91440" bIns="45720" rtlCol="0">
            <a:normAutofit/>
          </a:bodyPr>
          <a:lstStyle/>
          <a:p>
            <a:pPr marL="0" indent="0">
              <a:buNone/>
            </a:pPr>
            <a:r>
              <a:rPr lang="en-US" sz="3600" dirty="0"/>
              <a:t>There are entire businesses devoted to helping people overcome selfishness. </a:t>
            </a:r>
          </a:p>
        </p:txBody>
      </p:sp>
    </p:spTree>
    <p:extLst>
      <p:ext uri="{BB962C8B-B14F-4D97-AF65-F5344CB8AC3E}">
        <p14:creationId xmlns:p14="http://schemas.microsoft.com/office/powerpoint/2010/main" val="1160173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a:t>
            </a:r>
          </a:p>
        </p:txBody>
      </p:sp>
      <p:sp>
        <p:nvSpPr>
          <p:cNvPr id="3" name="Content Placeholder 2"/>
          <p:cNvSpPr>
            <a:spLocks noGrp="1"/>
          </p:cNvSpPr>
          <p:nvPr>
            <p:ph sz="half" idx="1"/>
          </p:nvPr>
        </p:nvSpPr>
        <p:spPr>
          <a:xfrm>
            <a:off x="1261872" y="1828800"/>
            <a:ext cx="8720328" cy="4351337"/>
          </a:xfrm>
        </p:spPr>
        <p:txBody>
          <a:bodyPr>
            <a:normAutofit/>
          </a:bodyPr>
          <a:lstStyle/>
          <a:p>
            <a:pPr marL="0" indent="0">
              <a:buNone/>
            </a:pPr>
            <a:r>
              <a:rPr lang="en-US" sz="2800" dirty="0"/>
              <a:t>Who is </a:t>
            </a:r>
            <a:r>
              <a:rPr lang="en-US" sz="2800" b="1" dirty="0"/>
              <a:t>the most selfish person you know</a:t>
            </a:r>
            <a:r>
              <a:rPr lang="en-US" sz="2800" dirty="0"/>
              <a:t>? </a:t>
            </a:r>
          </a:p>
          <a:p>
            <a:r>
              <a:rPr lang="en-US" sz="2800" dirty="0"/>
              <a:t>Write about that person: </a:t>
            </a:r>
          </a:p>
          <a:p>
            <a:pPr marL="457200" indent="-457200">
              <a:buFont typeface="+mj-lt"/>
              <a:buAutoNum type="arabicPeriod"/>
            </a:pPr>
            <a:r>
              <a:rPr lang="en-US" sz="2800" dirty="0"/>
              <a:t>Name (or code name)</a:t>
            </a:r>
          </a:p>
          <a:p>
            <a:pPr marL="457200" indent="-457200">
              <a:buFont typeface="+mj-lt"/>
              <a:buAutoNum type="arabicPeriod"/>
            </a:pPr>
            <a:r>
              <a:rPr lang="en-US" sz="2800" dirty="0"/>
              <a:t>Relationship </a:t>
            </a:r>
          </a:p>
          <a:p>
            <a:pPr marL="457200" indent="-457200">
              <a:buFont typeface="+mj-lt"/>
              <a:buAutoNum type="arabicPeriod"/>
            </a:pPr>
            <a:r>
              <a:rPr lang="en-US" sz="2800" dirty="0"/>
              <a:t>Triggers (what is this person selfish about?)</a:t>
            </a:r>
          </a:p>
          <a:p>
            <a:pPr marL="457200" indent="-457200">
              <a:buFont typeface="+mj-lt"/>
              <a:buAutoNum type="arabicPeriod"/>
            </a:pPr>
            <a:r>
              <a:rPr lang="en-US" sz="2800" dirty="0"/>
              <a:t>On a scale of 1-5 (1 = lowest), how close are you to the person?</a:t>
            </a:r>
          </a:p>
          <a:p>
            <a:pPr marL="457200" indent="-457200">
              <a:buFont typeface="+mj-lt"/>
              <a:buAutoNum type="arabicPeriod"/>
            </a:pPr>
            <a:endParaRPr lang="en-US" sz="2400" dirty="0"/>
          </a:p>
        </p:txBody>
      </p:sp>
    </p:spTree>
    <p:extLst>
      <p:ext uri="{BB962C8B-B14F-4D97-AF65-F5344CB8AC3E}">
        <p14:creationId xmlns:p14="http://schemas.microsoft.com/office/powerpoint/2010/main" val="3491403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p:txBody>
          <a:bodyPr/>
          <a:lstStyle/>
          <a:p>
            <a:pPr marL="274320" lvl="1" indent="0">
              <a:lnSpc>
                <a:spcPct val="150000"/>
              </a:lnSpc>
              <a:buNone/>
            </a:pPr>
            <a:r>
              <a:rPr lang="en-US" sz="2400" dirty="0"/>
              <a:t>Use Your Strengths</a:t>
            </a:r>
          </a:p>
          <a:p>
            <a:pPr lvl="1">
              <a:lnSpc>
                <a:spcPct val="150000"/>
              </a:lnSpc>
            </a:pPr>
            <a:r>
              <a:rPr lang="en-US" sz="2200" dirty="0"/>
              <a:t>Discuss strengths and develop the desire to use them. </a:t>
            </a:r>
          </a:p>
          <a:p>
            <a:pPr marL="1280160" lvl="3" indent="-457200">
              <a:lnSpc>
                <a:spcPct val="150000"/>
              </a:lnSpc>
              <a:buFont typeface="+mj-lt"/>
              <a:buAutoNum type="arabicPeriod"/>
            </a:pPr>
            <a:r>
              <a:rPr lang="en-US" sz="2000" dirty="0"/>
              <a:t>Why are our strengths important? </a:t>
            </a:r>
          </a:p>
          <a:p>
            <a:pPr marL="1280160" lvl="3" indent="-457200">
              <a:lnSpc>
                <a:spcPct val="150000"/>
              </a:lnSpc>
              <a:buFont typeface="+mj-lt"/>
              <a:buAutoNum type="arabicPeriod"/>
            </a:pPr>
            <a:r>
              <a:rPr lang="en-US" sz="2000" dirty="0"/>
              <a:t>How can knowing our strengths benefit us? </a:t>
            </a:r>
          </a:p>
          <a:p>
            <a:pPr marL="1280160" lvl="3" indent="-457200">
              <a:lnSpc>
                <a:spcPct val="150000"/>
              </a:lnSpc>
              <a:buFont typeface="+mj-lt"/>
              <a:buAutoNum type="arabicPeriod"/>
            </a:pPr>
            <a:r>
              <a:rPr lang="en-US" sz="2000" dirty="0"/>
              <a:t>How do our strengths affect others? </a:t>
            </a:r>
          </a:p>
          <a:p>
            <a:pPr lvl="1"/>
            <a:endParaRPr lang="en-US" dirty="0"/>
          </a:p>
        </p:txBody>
      </p:sp>
    </p:spTree>
    <p:extLst>
      <p:ext uri="{BB962C8B-B14F-4D97-AF65-F5344CB8AC3E}">
        <p14:creationId xmlns:p14="http://schemas.microsoft.com/office/powerpoint/2010/main" val="6090439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Share</a:t>
            </a:r>
          </a:p>
        </p:txBody>
      </p:sp>
      <p:sp>
        <p:nvSpPr>
          <p:cNvPr id="3" name="Content Placeholder 2"/>
          <p:cNvSpPr>
            <a:spLocks noGrp="1"/>
          </p:cNvSpPr>
          <p:nvPr>
            <p:ph sz="half" idx="1"/>
          </p:nvPr>
        </p:nvSpPr>
        <p:spPr>
          <a:xfrm>
            <a:off x="1261872" y="1828800"/>
            <a:ext cx="8148828" cy="4351337"/>
          </a:xfrm>
        </p:spPr>
        <p:txBody>
          <a:bodyPr>
            <a:normAutofit/>
          </a:bodyPr>
          <a:lstStyle/>
          <a:p>
            <a:r>
              <a:rPr lang="en-US" sz="3200" dirty="0"/>
              <a:t>Describe the person. (What attributes did you write down?)  </a:t>
            </a:r>
          </a:p>
          <a:p>
            <a:r>
              <a:rPr lang="en-US" sz="3200" dirty="0"/>
              <a:t>What does selfishness do to this person? </a:t>
            </a:r>
          </a:p>
          <a:p>
            <a:r>
              <a:rPr lang="en-US" sz="3200" dirty="0"/>
              <a:t>How might you be affected if this person were less selfish? </a:t>
            </a:r>
          </a:p>
        </p:txBody>
      </p:sp>
    </p:spTree>
    <p:extLst>
      <p:ext uri="{BB962C8B-B14F-4D97-AF65-F5344CB8AC3E}">
        <p14:creationId xmlns:p14="http://schemas.microsoft.com/office/powerpoint/2010/main" val="3971891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126480" y="1828800"/>
            <a:ext cx="4227342" cy="3840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61872" y="365760"/>
            <a:ext cx="5729478" cy="1325562"/>
          </a:xfrm>
        </p:spPr>
        <p:txBody>
          <a:bodyPr/>
          <a:lstStyle/>
          <a:p>
            <a:r>
              <a:rPr lang="en-US" dirty="0"/>
              <a:t>Personal Activity</a:t>
            </a:r>
          </a:p>
        </p:txBody>
      </p:sp>
      <p:sp>
        <p:nvSpPr>
          <p:cNvPr id="3" name="Content Placeholder 2"/>
          <p:cNvSpPr>
            <a:spLocks noGrp="1"/>
          </p:cNvSpPr>
          <p:nvPr>
            <p:ph sz="half" idx="1"/>
          </p:nvPr>
        </p:nvSpPr>
        <p:spPr/>
        <p:txBody>
          <a:bodyPr>
            <a:normAutofit lnSpcReduction="10000"/>
          </a:bodyPr>
          <a:lstStyle/>
          <a:p>
            <a:pPr>
              <a:lnSpc>
                <a:spcPct val="135000"/>
              </a:lnSpc>
            </a:pPr>
            <a:r>
              <a:rPr lang="en-US" sz="2800" dirty="0"/>
              <a:t>How selfish are you?</a:t>
            </a:r>
          </a:p>
          <a:p>
            <a:pPr>
              <a:lnSpc>
                <a:spcPct val="135000"/>
              </a:lnSpc>
            </a:pPr>
            <a:r>
              <a:rPr lang="en-US" sz="2800" dirty="0"/>
              <a:t>Rate yourself from 1-5</a:t>
            </a:r>
          </a:p>
          <a:p>
            <a:pPr lvl="1">
              <a:lnSpc>
                <a:spcPct val="135000"/>
              </a:lnSpc>
            </a:pPr>
            <a:r>
              <a:rPr lang="en-US" sz="2800" dirty="0"/>
              <a:t>1 = never (“I am unselfish.”)</a:t>
            </a:r>
          </a:p>
          <a:p>
            <a:pPr lvl="1">
              <a:lnSpc>
                <a:spcPct val="135000"/>
              </a:lnSpc>
            </a:pPr>
            <a:r>
              <a:rPr lang="en-US" sz="2800" dirty="0"/>
              <a:t>5 = always (“My needs are more important than others’ needs.”)</a:t>
            </a:r>
          </a:p>
          <a:p>
            <a:pPr lvl="1"/>
            <a:endParaRPr lang="en-US" sz="2000" dirty="0"/>
          </a:p>
          <a:p>
            <a:pPr marL="274320" lvl="1" indent="0">
              <a:buNone/>
            </a:pPr>
            <a:endParaRPr lang="en-US" sz="2000" dirty="0"/>
          </a:p>
          <a:p>
            <a:pPr lvl="1"/>
            <a:endParaRPr lang="en-US" sz="2200" dirty="0"/>
          </a:p>
        </p:txBody>
      </p:sp>
      <p:sp>
        <p:nvSpPr>
          <p:cNvPr id="4" name="Content Placeholder 3"/>
          <p:cNvSpPr>
            <a:spLocks noGrp="1"/>
          </p:cNvSpPr>
          <p:nvPr>
            <p:ph sz="half" idx="2"/>
          </p:nvPr>
        </p:nvSpPr>
        <p:spPr>
          <a:xfrm>
            <a:off x="6126480" y="1828801"/>
            <a:ext cx="4016326" cy="3840480"/>
          </a:xfrm>
        </p:spPr>
        <p:txBody>
          <a:bodyPr>
            <a:normAutofit lnSpcReduction="10000"/>
          </a:bodyPr>
          <a:lstStyle/>
          <a:p>
            <a:pPr>
              <a:lnSpc>
                <a:spcPct val="150000"/>
              </a:lnSpc>
            </a:pPr>
            <a:r>
              <a:rPr lang="en-US" sz="2800" dirty="0">
                <a:solidFill>
                  <a:schemeClr val="bg1"/>
                </a:solidFill>
              </a:rPr>
              <a:t>What do you think of your ratings? </a:t>
            </a:r>
          </a:p>
          <a:p>
            <a:pPr>
              <a:lnSpc>
                <a:spcPct val="150000"/>
              </a:lnSpc>
            </a:pPr>
            <a:r>
              <a:rPr lang="en-US" sz="2800" dirty="0">
                <a:solidFill>
                  <a:schemeClr val="bg1"/>
                </a:solidFill>
              </a:rPr>
              <a:t>Can you think of ways that you could be less selfish?</a:t>
            </a:r>
          </a:p>
          <a:p>
            <a:endParaRPr lang="en-US" dirty="0"/>
          </a:p>
          <a:p>
            <a:endParaRPr lang="en-US" dirty="0"/>
          </a:p>
        </p:txBody>
      </p:sp>
    </p:spTree>
    <p:extLst>
      <p:ext uri="{BB962C8B-B14F-4D97-AF65-F5344CB8AC3E}">
        <p14:creationId xmlns:p14="http://schemas.microsoft.com/office/powerpoint/2010/main" val="2782889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animEffect transition="in" filter="fade">
                                      <p:cBhvr>
                                        <p:cTn id="28" dur="500"/>
                                        <p:tgtEl>
                                          <p:spTgt spid="4">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xEl>
                                              <p:pRg st="1" end="1"/>
                                            </p:txEl>
                                          </p:spTgt>
                                        </p:tgtEl>
                                        <p:attrNameLst>
                                          <p:attrName>style.visibility</p:attrName>
                                        </p:attrNameLst>
                                      </p:cBhvr>
                                      <p:to>
                                        <p:strVal val="visible"/>
                                      </p:to>
                                    </p:set>
                                    <p:animEffect transition="in" filter="fade">
                                      <p:cBhvr>
                                        <p:cTn id="33"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build="p"/>
      <p:bldP spid="4"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0" y="704850"/>
            <a:ext cx="6400800" cy="5638800"/>
          </a:xfrm>
        </p:spPr>
        <p:txBody>
          <a:bodyPr>
            <a:noAutofit/>
          </a:bodyPr>
          <a:lstStyle/>
          <a:p>
            <a:pPr marL="0" indent="0">
              <a:buNone/>
            </a:pPr>
            <a:r>
              <a:rPr lang="en-US" sz="2800" dirty="0"/>
              <a:t>“Self-absorption in all its forms kills empathy, let alone compassion. When we focus on ourselves, our world contracts as our problems and preoccupations loom large. But when we focus on others, our world expands. Our own problems drift to the periphery of the mind and so seem smaller, and we increase our capacity for connection—or compassionate action.”</a:t>
            </a:r>
            <a:r>
              <a:rPr lang="en-US" sz="2400" dirty="0"/>
              <a:t> </a:t>
            </a:r>
          </a:p>
          <a:p>
            <a:pPr marL="0" indent="0">
              <a:buNone/>
            </a:pPr>
            <a:r>
              <a:rPr lang="en-US" sz="2000" dirty="0"/>
              <a:t>~Daniel Goleman, </a:t>
            </a:r>
            <a:r>
              <a:rPr lang="en-US" sz="2000" i="1" dirty="0"/>
              <a:t>Social Intelligence: The New Science of Human Relationships</a:t>
            </a:r>
            <a:br>
              <a:rPr lang="en-US" sz="2800" i="1" dirty="0"/>
            </a:br>
            <a:endParaRPr lang="en-US" sz="2800" i="1" dirty="0"/>
          </a:p>
        </p:txBody>
      </p:sp>
      <p:pic>
        <p:nvPicPr>
          <p:cNvPr id="2" name="Content Placeholder 1"/>
          <p:cNvPicPr>
            <a:picLocks noGrp="1" noChangeAspect="1"/>
          </p:cNvPicPr>
          <p:nvPr>
            <p:ph sz="half" idx="2"/>
          </p:nvPr>
        </p:nvPicPr>
        <p:blipFill>
          <a:blip r:embed="rId3"/>
          <a:stretch>
            <a:fillRect/>
          </a:stretch>
        </p:blipFill>
        <p:spPr>
          <a:xfrm>
            <a:off x="7232134" y="-147384"/>
            <a:ext cx="4959866" cy="7005384"/>
          </a:xfrm>
        </p:spPr>
      </p:pic>
    </p:spTree>
    <p:extLst>
      <p:ext uri="{BB962C8B-B14F-4D97-AF65-F5344CB8AC3E}">
        <p14:creationId xmlns:p14="http://schemas.microsoft.com/office/powerpoint/2010/main" val="38718667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2"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b="16357"/>
          <a:stretch/>
        </p:blipFill>
        <p:spPr>
          <a:xfrm>
            <a:off x="20" y="10"/>
            <a:ext cx="12191980" cy="6857990"/>
          </a:xfrm>
          <a:prstGeom prst="rect">
            <a:avLst/>
          </a:prstGeom>
        </p:spPr>
      </p:pic>
      <p:sp>
        <p:nvSpPr>
          <p:cNvPr id="13"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4"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050889" y="365758"/>
            <a:ext cx="6784259" cy="1828800"/>
          </a:xfrm>
        </p:spPr>
        <p:txBody>
          <a:bodyPr vert="horz" lIns="91440" tIns="45720" rIns="91440" bIns="45720" rtlCol="0" anchor="b">
            <a:normAutofit/>
          </a:bodyPr>
          <a:lstStyle/>
          <a:p>
            <a:r>
              <a:rPr lang="en-US" dirty="0"/>
              <a:t>Take-away</a:t>
            </a:r>
          </a:p>
        </p:txBody>
      </p:sp>
      <p:sp>
        <p:nvSpPr>
          <p:cNvPr id="3" name="Content Placeholder 2"/>
          <p:cNvSpPr>
            <a:spLocks noGrp="1"/>
          </p:cNvSpPr>
          <p:nvPr>
            <p:ph sz="half" idx="1"/>
          </p:nvPr>
        </p:nvSpPr>
        <p:spPr>
          <a:xfrm>
            <a:off x="4050889" y="2324100"/>
            <a:ext cx="6784259" cy="3875087"/>
          </a:xfrm>
        </p:spPr>
        <p:txBody>
          <a:bodyPr vert="horz" lIns="91440" tIns="45720" rIns="91440" bIns="45720" rtlCol="0">
            <a:normAutofit/>
          </a:bodyPr>
          <a:lstStyle/>
          <a:p>
            <a:r>
              <a:rPr lang="en-US" sz="2800" dirty="0"/>
              <a:t>Selfish actions can hurt more than just you</a:t>
            </a:r>
          </a:p>
          <a:p>
            <a:r>
              <a:rPr lang="en-US" sz="2800" dirty="0"/>
              <a:t>If you focus on more than just yourself, you will, ironically, be more successful</a:t>
            </a:r>
          </a:p>
        </p:txBody>
      </p:sp>
    </p:spTree>
    <p:extLst>
      <p:ext uri="{BB962C8B-B14F-4D97-AF65-F5344CB8AC3E}">
        <p14:creationId xmlns:p14="http://schemas.microsoft.com/office/powerpoint/2010/main" val="296679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Power of Service</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2469830943"/>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2254" y="365760"/>
            <a:ext cx="10192258" cy="717452"/>
          </a:xfrm>
        </p:spPr>
        <p:txBody>
          <a:bodyPr/>
          <a:lstStyle/>
          <a:p>
            <a:r>
              <a:rPr lang="en-US" dirty="0" err="1"/>
              <a:t>Manoj</a:t>
            </a:r>
            <a:r>
              <a:rPr lang="en-US" dirty="0"/>
              <a:t> Bhargava </a:t>
            </a:r>
            <a:r>
              <a:rPr lang="en-US" sz="2000" dirty="0"/>
              <a:t>(CEO of 5 Hour Energy)</a:t>
            </a:r>
            <a:endParaRPr lang="en-US" dirty="0"/>
          </a:p>
        </p:txBody>
      </p:sp>
      <p:pic>
        <p:nvPicPr>
          <p:cNvPr id="6" name="se_fYZRbyJs"/>
          <p:cNvPicPr>
            <a:picLocks noGrp="1" noRot="1" noChangeAspect="1"/>
          </p:cNvPicPr>
          <p:nvPr>
            <p:ph idx="1"/>
            <a:videoFile r:link="rId1"/>
          </p:nvPr>
        </p:nvPicPr>
        <p:blipFill>
          <a:blip r:embed="rId4"/>
          <a:stretch>
            <a:fillRect/>
          </a:stretch>
        </p:blipFill>
        <p:spPr>
          <a:xfrm>
            <a:off x="762254" y="1083212"/>
            <a:ext cx="10003736" cy="5627102"/>
          </a:xfrm>
          <a:prstGeom prst="rect">
            <a:avLst/>
          </a:prstGeom>
        </p:spPr>
      </p:pic>
    </p:spTree>
    <p:extLst>
      <p:ext uri="{BB962C8B-B14F-4D97-AF65-F5344CB8AC3E}">
        <p14:creationId xmlns:p14="http://schemas.microsoft.com/office/powerpoint/2010/main" val="36551932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r="2" b="21687"/>
          <a:stretch/>
        </p:blipFill>
        <p:spPr>
          <a:xfrm>
            <a:off x="20" y="10"/>
            <a:ext cx="7552924" cy="6857990"/>
          </a:xfrm>
          <a:prstGeom prst="rect">
            <a:avLst/>
          </a:prstGeom>
        </p:spPr>
      </p:pic>
      <p:sp>
        <p:nvSpPr>
          <p:cNvPr id="2" name="Title 1"/>
          <p:cNvSpPr>
            <a:spLocks noGrp="1"/>
          </p:cNvSpPr>
          <p:nvPr>
            <p:ph type="title"/>
          </p:nvPr>
        </p:nvSpPr>
        <p:spPr>
          <a:xfrm>
            <a:off x="7878675" y="640080"/>
            <a:ext cx="3075836" cy="1325562"/>
          </a:xfrm>
        </p:spPr>
        <p:txBody>
          <a:bodyPr vert="horz" lIns="91440" tIns="45720" rIns="91440" bIns="45720" rtlCol="0" anchor="b">
            <a:normAutofit/>
          </a:bodyPr>
          <a:lstStyle/>
          <a:p>
            <a:r>
              <a:rPr lang="en-US" sz="4000" dirty="0"/>
              <a:t>Reflect</a:t>
            </a:r>
          </a:p>
        </p:txBody>
      </p:sp>
      <p:sp>
        <p:nvSpPr>
          <p:cNvPr id="3" name="Content Placeholder 2"/>
          <p:cNvSpPr>
            <a:spLocks noGrp="1"/>
          </p:cNvSpPr>
          <p:nvPr>
            <p:ph sz="half" idx="1"/>
          </p:nvPr>
        </p:nvSpPr>
        <p:spPr>
          <a:xfrm>
            <a:off x="7878675" y="1936955"/>
            <a:ext cx="3075836" cy="4243182"/>
          </a:xfrm>
        </p:spPr>
        <p:txBody>
          <a:bodyPr vert="horz" lIns="91440" tIns="45720" rIns="91440" bIns="45720" rtlCol="0">
            <a:normAutofit/>
          </a:bodyPr>
          <a:lstStyle/>
          <a:p>
            <a:r>
              <a:rPr lang="en-US" sz="2800" dirty="0"/>
              <a:t>He gives </a:t>
            </a:r>
            <a:r>
              <a:rPr lang="en-US" sz="2800" b="1" dirty="0"/>
              <a:t>billions</a:t>
            </a:r>
            <a:r>
              <a:rPr lang="en-US" sz="2800" dirty="0"/>
              <a:t> of his own money to charity?!?  </a:t>
            </a:r>
          </a:p>
          <a:p>
            <a:r>
              <a:rPr lang="en-US" sz="2800" dirty="0"/>
              <a:t>Would you give ~90% of your own earnings?</a:t>
            </a:r>
          </a:p>
          <a:p>
            <a:r>
              <a:rPr lang="en-US" sz="2800" dirty="0"/>
              <a:t>Why does he do that? </a:t>
            </a:r>
          </a:p>
          <a:p>
            <a:endParaRPr lang="en-US" sz="1600" dirty="0"/>
          </a:p>
          <a:p>
            <a:endParaRPr lang="en-US" sz="1600" dirty="0"/>
          </a:p>
          <a:p>
            <a:endParaRPr lang="en-US" sz="1600" dirty="0"/>
          </a:p>
        </p:txBody>
      </p:sp>
    </p:spTree>
    <p:extLst>
      <p:ext uri="{BB962C8B-B14F-4D97-AF65-F5344CB8AC3E}">
        <p14:creationId xmlns:p14="http://schemas.microsoft.com/office/powerpoint/2010/main" val="3328814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9841" y="1828799"/>
            <a:ext cx="4480560" cy="4351337"/>
          </a:xfrm>
        </p:spPr>
        <p:txBody>
          <a:bodyPr/>
          <a:lstStyle/>
          <a:p>
            <a:r>
              <a:rPr lang="en-US" sz="2800" dirty="0"/>
              <a:t>So, it </a:t>
            </a:r>
            <a:r>
              <a:rPr lang="en-US" sz="2800" i="1" dirty="0"/>
              <a:t>is </a:t>
            </a:r>
            <a:r>
              <a:rPr lang="en-US" sz="2800" dirty="0"/>
              <a:t>possible to be massively successful and also selfless. Good to know. </a:t>
            </a:r>
          </a:p>
          <a:p>
            <a:r>
              <a:rPr lang="en-US" sz="2800" dirty="0"/>
              <a:t>What </a:t>
            </a:r>
            <a:r>
              <a:rPr lang="en-US" sz="2800" b="1" dirty="0"/>
              <a:t>benefits</a:t>
            </a:r>
            <a:r>
              <a:rPr lang="en-US" sz="2800" dirty="0"/>
              <a:t> do you think </a:t>
            </a:r>
            <a:r>
              <a:rPr lang="en-US" sz="2800" dirty="0" err="1"/>
              <a:t>Manoj</a:t>
            </a:r>
            <a:r>
              <a:rPr lang="en-US" sz="2800" dirty="0"/>
              <a:t> Bhargava experiences by being so generous with his money? </a:t>
            </a:r>
          </a:p>
          <a:p>
            <a:endParaRPr lang="en-US" dirty="0"/>
          </a:p>
          <a:p>
            <a:endParaRPr lang="en-US" dirty="0"/>
          </a:p>
        </p:txBody>
      </p:sp>
      <p:sp>
        <p:nvSpPr>
          <p:cNvPr id="4" name="Content Placeholder 3"/>
          <p:cNvSpPr>
            <a:spLocks noGrp="1"/>
          </p:cNvSpPr>
          <p:nvPr>
            <p:ph sz="half" idx="2"/>
          </p:nvPr>
        </p:nvSpPr>
        <p:spPr>
          <a:xfrm>
            <a:off x="5840906" y="1828800"/>
            <a:ext cx="4766134" cy="4351337"/>
          </a:xfrm>
        </p:spPr>
        <p:txBody>
          <a:bodyPr/>
          <a:lstStyle/>
          <a:p>
            <a:endParaRPr lang="en-US" sz="2400" dirty="0"/>
          </a:p>
          <a:p>
            <a:endParaRPr lang="en-US" sz="2400" dirty="0"/>
          </a:p>
          <a:p>
            <a:endParaRPr lang="en-US" dirty="0"/>
          </a:p>
        </p:txBody>
      </p:sp>
      <p:sp>
        <p:nvSpPr>
          <p:cNvPr id="2" name="TextBox 1"/>
          <p:cNvSpPr txBox="1"/>
          <p:nvPr/>
        </p:nvSpPr>
        <p:spPr>
          <a:xfrm>
            <a:off x="5840906" y="1828800"/>
            <a:ext cx="5286639" cy="4264373"/>
          </a:xfrm>
          <a:prstGeom prst="rect">
            <a:avLst/>
          </a:prstGeom>
          <a:noFill/>
        </p:spPr>
        <p:txBody>
          <a:bodyPr wrap="square" rtlCol="0">
            <a:spAutoFit/>
          </a:bodyPr>
          <a:lstStyle/>
          <a:p>
            <a:pPr>
              <a:lnSpc>
                <a:spcPct val="114000"/>
              </a:lnSpc>
            </a:pPr>
            <a:r>
              <a:rPr lang="en-US" sz="2400" dirty="0"/>
              <a:t>What about: </a:t>
            </a:r>
          </a:p>
          <a:p>
            <a:pPr marL="457200" indent="-457200">
              <a:lnSpc>
                <a:spcPct val="114000"/>
              </a:lnSpc>
              <a:buFont typeface="+mj-lt"/>
              <a:buAutoNum type="arabicPeriod"/>
            </a:pPr>
            <a:r>
              <a:rPr lang="en-US" sz="2400" dirty="0"/>
              <a:t>Improved public image for himself, and the company</a:t>
            </a:r>
          </a:p>
          <a:p>
            <a:pPr marL="457200" indent="-457200">
              <a:lnSpc>
                <a:spcPct val="114000"/>
              </a:lnSpc>
              <a:buFont typeface="+mj-lt"/>
              <a:buAutoNum type="arabicPeriod"/>
            </a:pPr>
            <a:r>
              <a:rPr lang="en-US" sz="2400" dirty="0"/>
              <a:t>Increased willingness by customers to purchase product or invest in company</a:t>
            </a:r>
          </a:p>
          <a:p>
            <a:pPr marL="457200" indent="-457200">
              <a:lnSpc>
                <a:spcPct val="114000"/>
              </a:lnSpc>
              <a:buFont typeface="+mj-lt"/>
              <a:buAutoNum type="arabicPeriod"/>
            </a:pPr>
            <a:r>
              <a:rPr lang="en-US" sz="2400" dirty="0"/>
              <a:t>Meeting his goals and making huge improvements in energy, water, and healthcare</a:t>
            </a:r>
          </a:p>
          <a:p>
            <a:pPr>
              <a:lnSpc>
                <a:spcPct val="114000"/>
              </a:lnSpc>
            </a:pPr>
            <a:r>
              <a:rPr lang="en-US" sz="2400" dirty="0"/>
              <a:t>Those are </a:t>
            </a:r>
            <a:r>
              <a:rPr lang="en-US" sz="2400" b="1" dirty="0"/>
              <a:t>exceptional</a:t>
            </a:r>
            <a:r>
              <a:rPr lang="en-US" sz="2400" dirty="0"/>
              <a:t> benefits!</a:t>
            </a:r>
          </a:p>
        </p:txBody>
      </p:sp>
      <p:sp>
        <p:nvSpPr>
          <p:cNvPr id="5" name="TextBox 4"/>
          <p:cNvSpPr txBox="1"/>
          <p:nvPr/>
        </p:nvSpPr>
        <p:spPr>
          <a:xfrm>
            <a:off x="839841" y="618978"/>
            <a:ext cx="6911458" cy="769441"/>
          </a:xfrm>
          <a:prstGeom prst="rect">
            <a:avLst/>
          </a:prstGeom>
          <a:noFill/>
        </p:spPr>
        <p:txBody>
          <a:bodyPr wrap="square" rtlCol="0">
            <a:spAutoFit/>
          </a:bodyPr>
          <a:lstStyle/>
          <a:p>
            <a:r>
              <a:rPr lang="en-US" sz="4400" dirty="0">
                <a:latin typeface="+mj-lt"/>
              </a:rPr>
              <a:t>Discussion</a:t>
            </a:r>
          </a:p>
        </p:txBody>
      </p:sp>
    </p:spTree>
    <p:extLst>
      <p:ext uri="{BB962C8B-B14F-4D97-AF65-F5344CB8AC3E}">
        <p14:creationId xmlns:p14="http://schemas.microsoft.com/office/powerpoint/2010/main" val="1039562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1" end="1"/>
                                            </p:txEl>
                                          </p:spTgt>
                                        </p:tgtEl>
                                        <p:attrNameLst>
                                          <p:attrName>style.visibility</p:attrName>
                                        </p:attrNameLst>
                                      </p:cBhvr>
                                      <p:to>
                                        <p:strVal val="visible"/>
                                      </p:to>
                                    </p:set>
                                    <p:animEffect transition="in" filter="fade">
                                      <p:cBhvr>
                                        <p:cTn id="22" dur="500"/>
                                        <p:tgtEl>
                                          <p:spTgt spid="2">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animEffect transition="in" filter="fade">
                                      <p:cBhvr>
                                        <p:cTn id="27" dur="500"/>
                                        <p:tgtEl>
                                          <p:spTgt spid="2">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xEl>
                                              <p:pRg st="3" end="3"/>
                                            </p:txEl>
                                          </p:spTgt>
                                        </p:tgtEl>
                                        <p:attrNameLst>
                                          <p:attrName>style.visibility</p:attrName>
                                        </p:attrNameLst>
                                      </p:cBhvr>
                                      <p:to>
                                        <p:strVal val="visible"/>
                                      </p:to>
                                    </p:set>
                                    <p:animEffect transition="in" filter="fade">
                                      <p:cBhvr>
                                        <p:cTn id="32" dur="500"/>
                                        <p:tgtEl>
                                          <p:spTgt spid="2">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
                                            <p:txEl>
                                              <p:pRg st="4" end="4"/>
                                            </p:txEl>
                                          </p:spTgt>
                                        </p:tgtEl>
                                        <p:attrNameLst>
                                          <p:attrName>style.visibility</p:attrName>
                                        </p:attrNameLst>
                                      </p:cBhvr>
                                      <p:to>
                                        <p:strVal val="visible"/>
                                      </p:to>
                                    </p:set>
                                    <p:animEffect transition="in" filter="fade">
                                      <p:cBhvr>
                                        <p:cTn id="37"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Content Placeholder 1"/>
          <p:cNvPicPr>
            <a:picLocks noGrp="1" noChangeAspect="1"/>
          </p:cNvPicPr>
          <p:nvPr>
            <p:ph sz="half" idx="2"/>
          </p:nvPr>
        </p:nvPicPr>
        <p:blipFill rotWithShape="1">
          <a:blip r:embed="rId3"/>
          <a:srcRect l="17400"/>
          <a:stretch/>
        </p:blipFill>
        <p:spPr>
          <a:xfrm>
            <a:off x="20" y="10"/>
            <a:ext cx="7552924" cy="6857990"/>
          </a:xfrm>
          <a:prstGeom prst="rect">
            <a:avLst/>
          </a:prstGeom>
        </p:spPr>
      </p:pic>
      <p:sp>
        <p:nvSpPr>
          <p:cNvPr id="5" name="Content Placeholder 4"/>
          <p:cNvSpPr>
            <a:spLocks noGrp="1"/>
          </p:cNvSpPr>
          <p:nvPr>
            <p:ph sz="half" idx="1"/>
          </p:nvPr>
        </p:nvSpPr>
        <p:spPr>
          <a:xfrm>
            <a:off x="7884974" y="797471"/>
            <a:ext cx="3075836" cy="5687735"/>
          </a:xfrm>
        </p:spPr>
        <p:txBody>
          <a:bodyPr vert="horz" lIns="91440" tIns="45720" rIns="91440" bIns="45720" rtlCol="0">
            <a:noAutofit/>
          </a:bodyPr>
          <a:lstStyle/>
          <a:p>
            <a:r>
              <a:rPr lang="en-US" sz="2400" dirty="0"/>
              <a:t>The antidote for selfishness–and all its harmful externalities–is </a:t>
            </a:r>
            <a:r>
              <a:rPr lang="en-US" sz="2400" b="1" dirty="0"/>
              <a:t>selflessness</a:t>
            </a:r>
          </a:p>
          <a:p>
            <a:r>
              <a:rPr lang="en-US" sz="2400" b="1" dirty="0"/>
              <a:t>Service</a:t>
            </a:r>
            <a:r>
              <a:rPr lang="en-US" sz="2400" dirty="0"/>
              <a:t> is an excellent way to forget our needs and focus on others’ needs. </a:t>
            </a:r>
          </a:p>
          <a:p>
            <a:r>
              <a:rPr lang="en-US" sz="2400" dirty="0"/>
              <a:t>In doing that, we help others–</a:t>
            </a:r>
            <a:r>
              <a:rPr lang="en-US" sz="2400" i="1" dirty="0"/>
              <a:t>and ourselves</a:t>
            </a:r>
            <a:r>
              <a:rPr lang="en-US" sz="2400" dirty="0"/>
              <a:t>.  </a:t>
            </a:r>
          </a:p>
        </p:txBody>
      </p:sp>
    </p:spTree>
    <p:extLst>
      <p:ext uri="{BB962C8B-B14F-4D97-AF65-F5344CB8AC3E}">
        <p14:creationId xmlns:p14="http://schemas.microsoft.com/office/powerpoint/2010/main" val="3800680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9890" r="23456"/>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Activity</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a:bodyPr>
          <a:lstStyle/>
          <a:p>
            <a:r>
              <a:rPr lang="en-US" sz="2800" dirty="0"/>
              <a:t>Write down a summary of the single most meaningful act of service you’ve ever </a:t>
            </a:r>
            <a:r>
              <a:rPr lang="en-US" sz="2800" b="1" dirty="0"/>
              <a:t>received</a:t>
            </a:r>
            <a:r>
              <a:rPr lang="en-US" sz="2800" dirty="0"/>
              <a:t>.</a:t>
            </a:r>
          </a:p>
          <a:p>
            <a:r>
              <a:rPr lang="en-US" sz="2800" dirty="0"/>
              <a:t>Who gave the service? </a:t>
            </a:r>
          </a:p>
          <a:p>
            <a:r>
              <a:rPr lang="en-US" sz="2800" dirty="0"/>
              <a:t>When? </a:t>
            </a:r>
          </a:p>
          <a:p>
            <a:r>
              <a:rPr lang="en-US" sz="2800" dirty="0"/>
              <a:t>Why did they do it? </a:t>
            </a:r>
          </a:p>
        </p:txBody>
      </p:sp>
    </p:spTree>
    <p:extLst>
      <p:ext uri="{BB962C8B-B14F-4D97-AF65-F5344CB8AC3E}">
        <p14:creationId xmlns:p14="http://schemas.microsoft.com/office/powerpoint/2010/main" val="11883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 </a:t>
            </a:r>
          </a:p>
        </p:txBody>
      </p:sp>
      <p:sp>
        <p:nvSpPr>
          <p:cNvPr id="3" name="Content Placeholder 2"/>
          <p:cNvSpPr>
            <a:spLocks noGrp="1"/>
          </p:cNvSpPr>
          <p:nvPr>
            <p:ph idx="1"/>
          </p:nvPr>
        </p:nvSpPr>
        <p:spPr/>
        <p:txBody>
          <a:bodyPr>
            <a:normAutofit/>
          </a:bodyPr>
          <a:lstStyle/>
          <a:p>
            <a:pPr marL="0" indent="0">
              <a:buNone/>
            </a:pPr>
            <a:r>
              <a:rPr lang="en-US" sz="2400" dirty="0"/>
              <a:t>Objectives:</a:t>
            </a:r>
          </a:p>
          <a:p>
            <a:pPr marL="457200" indent="-457200">
              <a:buFont typeface="+mj-lt"/>
              <a:buAutoNum type="arabicPeriod"/>
            </a:pPr>
            <a:r>
              <a:rPr lang="en-US" sz="2400" dirty="0"/>
              <a:t>Discuss the problems associated with selfishness</a:t>
            </a:r>
          </a:p>
          <a:p>
            <a:pPr marL="457200" indent="-457200">
              <a:buFont typeface="+mj-lt"/>
              <a:buAutoNum type="arabicPeriod"/>
            </a:pPr>
            <a:r>
              <a:rPr lang="en-US" sz="2400" dirty="0"/>
              <a:t>Explore the benefits of service to others </a:t>
            </a:r>
          </a:p>
        </p:txBody>
      </p:sp>
    </p:spTree>
    <p:extLst>
      <p:ext uri="{BB962C8B-B14F-4D97-AF65-F5344CB8AC3E}">
        <p14:creationId xmlns:p14="http://schemas.microsoft.com/office/powerpoint/2010/main" val="33583001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65760"/>
            <a:ext cx="4480560" cy="1325562"/>
          </a:xfrm>
        </p:spPr>
        <p:txBody>
          <a:bodyPr/>
          <a:lstStyle/>
          <a:p>
            <a:r>
              <a:rPr lang="en-US" dirty="0"/>
              <a:t>Share</a:t>
            </a:r>
          </a:p>
        </p:txBody>
      </p:sp>
      <p:sp>
        <p:nvSpPr>
          <p:cNvPr id="3" name="Content Placeholder 2"/>
          <p:cNvSpPr>
            <a:spLocks noGrp="1"/>
          </p:cNvSpPr>
          <p:nvPr>
            <p:ph sz="half" idx="1"/>
          </p:nvPr>
        </p:nvSpPr>
        <p:spPr>
          <a:xfrm>
            <a:off x="1261872" y="1828801"/>
            <a:ext cx="4480560" cy="4037428"/>
          </a:xfrm>
        </p:spPr>
        <p:txBody>
          <a:bodyPr>
            <a:normAutofit/>
          </a:bodyPr>
          <a:lstStyle/>
          <a:p>
            <a:r>
              <a:rPr lang="en-US" sz="2800" dirty="0"/>
              <a:t>Describe the single most meaningful act of service you’ve ever </a:t>
            </a:r>
            <a:r>
              <a:rPr lang="en-US" sz="2800" b="1" dirty="0"/>
              <a:t>received</a:t>
            </a:r>
            <a:endParaRPr lang="en-US" sz="2800" dirty="0"/>
          </a:p>
          <a:p>
            <a:r>
              <a:rPr lang="en-US" sz="2800" dirty="0"/>
              <a:t>Who gave it? </a:t>
            </a:r>
          </a:p>
          <a:p>
            <a:r>
              <a:rPr lang="en-US" sz="2800" dirty="0"/>
              <a:t>When? </a:t>
            </a:r>
          </a:p>
          <a:p>
            <a:r>
              <a:rPr lang="en-US" sz="2800" dirty="0"/>
              <a:t>Why? </a:t>
            </a:r>
          </a:p>
        </p:txBody>
      </p:sp>
      <p:pic>
        <p:nvPicPr>
          <p:cNvPr id="5" name="Content Placeholder 4"/>
          <p:cNvPicPr>
            <a:picLocks noGrp="1" noChangeAspect="1"/>
          </p:cNvPicPr>
          <p:nvPr>
            <p:ph sz="half" idx="2"/>
          </p:nvPr>
        </p:nvPicPr>
        <p:blipFill rotWithShape="1">
          <a:blip r:embed="rId3"/>
          <a:srcRect l="20211"/>
          <a:stretch/>
        </p:blipFill>
        <p:spPr>
          <a:xfrm>
            <a:off x="6161649" y="1691322"/>
            <a:ext cx="4999478" cy="4174906"/>
          </a:xfrm>
        </p:spPr>
      </p:pic>
    </p:spTree>
    <p:extLst>
      <p:ext uri="{BB962C8B-B14F-4D97-AF65-F5344CB8AC3E}">
        <p14:creationId xmlns:p14="http://schemas.microsoft.com/office/powerpoint/2010/main" val="418142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26487" t="-1" r="5325" b="-1"/>
          <a:stretch/>
        </p:blipFill>
        <p:spPr>
          <a:xfrm>
            <a:off x="20" y="10"/>
            <a:ext cx="7005691" cy="6857990"/>
          </a:xfrm>
          <a:prstGeom prst="rect">
            <a:avLst/>
          </a:prstGeom>
        </p:spPr>
      </p:pic>
      <p:sp>
        <p:nvSpPr>
          <p:cNvPr id="2" name="Title 1"/>
          <p:cNvSpPr>
            <a:spLocks noGrp="1"/>
          </p:cNvSpPr>
          <p:nvPr>
            <p:ph type="title"/>
          </p:nvPr>
        </p:nvSpPr>
        <p:spPr>
          <a:xfrm>
            <a:off x="7344040" y="640080"/>
            <a:ext cx="3610471" cy="1062111"/>
          </a:xfrm>
        </p:spPr>
        <p:txBody>
          <a:bodyPr vert="horz" lIns="91440" tIns="45720" rIns="91440" bIns="45720" rtlCol="0" anchor="b">
            <a:normAutofit/>
          </a:bodyPr>
          <a:lstStyle/>
          <a:p>
            <a:r>
              <a:rPr lang="en-US" dirty="0"/>
              <a:t>Share </a:t>
            </a:r>
            <a:r>
              <a:rPr lang="en-US" sz="3200" dirty="0"/>
              <a:t>	</a:t>
            </a:r>
          </a:p>
        </p:txBody>
      </p:sp>
      <p:sp>
        <p:nvSpPr>
          <p:cNvPr id="3" name="Content Placeholder 2"/>
          <p:cNvSpPr>
            <a:spLocks noGrp="1"/>
          </p:cNvSpPr>
          <p:nvPr>
            <p:ph sz="half" idx="1"/>
          </p:nvPr>
        </p:nvSpPr>
        <p:spPr>
          <a:xfrm>
            <a:off x="7344040" y="1936955"/>
            <a:ext cx="3610471" cy="4243182"/>
          </a:xfrm>
        </p:spPr>
        <p:txBody>
          <a:bodyPr vert="horz" lIns="91440" tIns="45720" rIns="91440" bIns="45720" rtlCol="0">
            <a:noAutofit/>
          </a:bodyPr>
          <a:lstStyle/>
          <a:p>
            <a:r>
              <a:rPr lang="en-US" sz="2800" dirty="0"/>
              <a:t>Describe the single most meaningful act of service you’ve ever </a:t>
            </a:r>
            <a:r>
              <a:rPr lang="en-US" sz="2800" b="1" dirty="0"/>
              <a:t>given</a:t>
            </a:r>
            <a:r>
              <a:rPr lang="en-US" sz="2800" dirty="0"/>
              <a:t>.</a:t>
            </a:r>
          </a:p>
          <a:p>
            <a:r>
              <a:rPr lang="en-US" sz="2800" dirty="0"/>
              <a:t>Who was it for? </a:t>
            </a:r>
          </a:p>
          <a:p>
            <a:r>
              <a:rPr lang="en-US" sz="2800" dirty="0"/>
              <a:t>When was it? </a:t>
            </a:r>
          </a:p>
          <a:p>
            <a:r>
              <a:rPr lang="en-US" sz="2800" dirty="0"/>
              <a:t>Why did you do it? </a:t>
            </a:r>
          </a:p>
        </p:txBody>
      </p:sp>
    </p:spTree>
    <p:extLst>
      <p:ext uri="{BB962C8B-B14F-4D97-AF65-F5344CB8AC3E}">
        <p14:creationId xmlns:p14="http://schemas.microsoft.com/office/powerpoint/2010/main" val="1208957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Content Placeholder 3"/>
          <p:cNvPicPr>
            <a:picLocks noGrp="1" noChangeAspect="1"/>
          </p:cNvPicPr>
          <p:nvPr>
            <p:ph sz="half" idx="2"/>
          </p:nvPr>
        </p:nvPicPr>
        <p:blipFill rotWithShape="1">
          <a:blip r:embed="rId3"/>
          <a:srcRect t="12930" r="1" b="12244"/>
          <a:stretch/>
        </p:blipFill>
        <p:spPr>
          <a:xfrm>
            <a:off x="20" y="10"/>
            <a:ext cx="6094799" cy="6857990"/>
          </a:xfrm>
          <a:prstGeom prst="rect">
            <a:avLst/>
          </a:prstGeom>
        </p:spPr>
      </p:pic>
      <p:sp>
        <p:nvSpPr>
          <p:cNvPr id="3" name="Content Placeholder 2"/>
          <p:cNvSpPr>
            <a:spLocks noGrp="1"/>
          </p:cNvSpPr>
          <p:nvPr>
            <p:ph sz="half" idx="1"/>
          </p:nvPr>
        </p:nvSpPr>
        <p:spPr>
          <a:xfrm>
            <a:off x="6407828" y="1041009"/>
            <a:ext cx="4572002" cy="4351337"/>
          </a:xfrm>
        </p:spPr>
        <p:txBody>
          <a:bodyPr vert="horz" lIns="91440" tIns="45720" rIns="91440" bIns="45720" rtlCol="0">
            <a:normAutofit/>
          </a:bodyPr>
          <a:lstStyle/>
          <a:p>
            <a:endParaRPr lang="en-US" dirty="0"/>
          </a:p>
          <a:p>
            <a:pPr marL="0" indent="0">
              <a:buNone/>
            </a:pPr>
            <a:r>
              <a:rPr lang="en-US" sz="4000" dirty="0"/>
              <a:t>“The best way to find yourself is to lose yourself in the service of others.”</a:t>
            </a:r>
          </a:p>
          <a:p>
            <a:pPr marL="0">
              <a:buNone/>
            </a:pPr>
            <a:r>
              <a:rPr lang="en-US" i="1" dirty="0"/>
              <a:t>~Mahatma Gandhi </a:t>
            </a:r>
          </a:p>
          <a:p>
            <a:pPr marL="0">
              <a:buNone/>
            </a:pPr>
            <a:endParaRPr lang="en-US" dirty="0"/>
          </a:p>
        </p:txBody>
      </p:sp>
    </p:spTree>
    <p:extLst>
      <p:ext uri="{BB962C8B-B14F-4D97-AF65-F5344CB8AC3E}">
        <p14:creationId xmlns:p14="http://schemas.microsoft.com/office/powerpoint/2010/main" val="306800988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Discussion</a:t>
            </a:r>
          </a:p>
        </p:txBody>
      </p:sp>
      <p:sp>
        <p:nvSpPr>
          <p:cNvPr id="3" name="Content Placeholder 2"/>
          <p:cNvSpPr>
            <a:spLocks noGrp="1"/>
          </p:cNvSpPr>
          <p:nvPr>
            <p:ph sz="half" idx="1"/>
          </p:nvPr>
        </p:nvSpPr>
        <p:spPr>
          <a:xfrm>
            <a:off x="1261871" y="1828800"/>
            <a:ext cx="8529243" cy="4351337"/>
          </a:xfrm>
        </p:spPr>
        <p:txBody>
          <a:bodyPr>
            <a:normAutofit/>
          </a:bodyPr>
          <a:lstStyle/>
          <a:p>
            <a:endParaRPr lang="en-US" sz="2400" dirty="0"/>
          </a:p>
          <a:p>
            <a:endParaRPr lang="en-US" sz="2400" dirty="0"/>
          </a:p>
          <a:p>
            <a:pPr marL="0" indent="0" algn="ctr">
              <a:buNone/>
            </a:pPr>
            <a:r>
              <a:rPr lang="en-US" sz="4400" i="1" dirty="0"/>
              <a:t>How will you know when others need something? </a:t>
            </a:r>
          </a:p>
        </p:txBody>
      </p:sp>
    </p:spTree>
    <p:extLst>
      <p:ext uri="{BB962C8B-B14F-4D97-AF65-F5344CB8AC3E}">
        <p14:creationId xmlns:p14="http://schemas.microsoft.com/office/powerpoint/2010/main" val="17355019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32314"/>
          <a:stretch/>
        </p:blipFill>
        <p:spPr>
          <a:xfrm>
            <a:off x="0" y="413235"/>
            <a:ext cx="5855668" cy="5766902"/>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Seven Benefits of Service</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fontScale="92500" lnSpcReduction="10000"/>
          </a:bodyPr>
          <a:lstStyle/>
          <a:p>
            <a:pPr marL="160020" indent="-342900">
              <a:lnSpc>
                <a:spcPct val="114000"/>
              </a:lnSpc>
              <a:buAutoNum type="arabicPeriod"/>
            </a:pPr>
            <a:r>
              <a:rPr lang="en-US" sz="2800" dirty="0"/>
              <a:t>More happiness </a:t>
            </a:r>
          </a:p>
          <a:p>
            <a:pPr marL="160020" indent="-342900">
              <a:lnSpc>
                <a:spcPct val="114000"/>
              </a:lnSpc>
              <a:buFont typeface="Arial" pitchFamily="34" charset="0"/>
              <a:buAutoNum type="arabicPeriod"/>
            </a:pPr>
            <a:r>
              <a:rPr lang="en-US" sz="2800" dirty="0"/>
              <a:t>Less stress</a:t>
            </a:r>
          </a:p>
          <a:p>
            <a:pPr marL="160020" indent="-342900">
              <a:lnSpc>
                <a:spcPct val="114000"/>
              </a:lnSpc>
              <a:buFont typeface="Arial" pitchFamily="34" charset="0"/>
              <a:buAutoNum type="arabicPeriod"/>
            </a:pPr>
            <a:r>
              <a:rPr lang="en-US" sz="2800" dirty="0"/>
              <a:t>Relief from pain </a:t>
            </a:r>
          </a:p>
          <a:p>
            <a:pPr marL="160020" indent="-342900">
              <a:lnSpc>
                <a:spcPct val="114000"/>
              </a:lnSpc>
              <a:buFont typeface="Arial" pitchFamily="34" charset="0"/>
              <a:buAutoNum type="arabicPeriod"/>
            </a:pPr>
            <a:r>
              <a:rPr lang="en-US" sz="2800" dirty="0"/>
              <a:t>Longer life</a:t>
            </a:r>
          </a:p>
          <a:p>
            <a:pPr marL="160020" indent="-342900">
              <a:lnSpc>
                <a:spcPct val="114000"/>
              </a:lnSpc>
              <a:buFont typeface="Arial" pitchFamily="34" charset="0"/>
              <a:buAutoNum type="arabicPeriod"/>
            </a:pPr>
            <a:r>
              <a:rPr lang="en-US" sz="2800" dirty="0"/>
              <a:t>Lower blood pressure</a:t>
            </a:r>
          </a:p>
          <a:p>
            <a:pPr marL="160020" indent="-342900">
              <a:lnSpc>
                <a:spcPct val="114000"/>
              </a:lnSpc>
              <a:buFont typeface="Arial" pitchFamily="34" charset="0"/>
              <a:buAutoNum type="arabicPeriod"/>
            </a:pPr>
            <a:r>
              <a:rPr lang="en-US" sz="2800" dirty="0"/>
              <a:t>Less depression</a:t>
            </a:r>
          </a:p>
          <a:p>
            <a:pPr marL="160020" indent="-342900">
              <a:lnSpc>
                <a:spcPct val="114000"/>
              </a:lnSpc>
              <a:buFont typeface="Arial" pitchFamily="34" charset="0"/>
              <a:buAutoNum type="arabicPeriod"/>
            </a:pPr>
            <a:r>
              <a:rPr lang="en-US" sz="2800" dirty="0"/>
              <a:t>Career benefits</a:t>
            </a:r>
          </a:p>
          <a:p>
            <a:pPr marL="160020" indent="-342900">
              <a:lnSpc>
                <a:spcPct val="114000"/>
              </a:lnSpc>
              <a:buAutoNum type="arabicPeriod"/>
            </a:pPr>
            <a:endParaRPr lang="en-US" sz="2800" dirty="0"/>
          </a:p>
        </p:txBody>
      </p:sp>
    </p:spTree>
    <p:extLst>
      <p:ext uri="{BB962C8B-B14F-4D97-AF65-F5344CB8AC3E}">
        <p14:creationId xmlns:p14="http://schemas.microsoft.com/office/powerpoint/2010/main" val="310941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10754" r="15731" b="-1"/>
          <a:stretch/>
        </p:blipFill>
        <p:spPr>
          <a:xfrm>
            <a:off x="20" y="10"/>
            <a:ext cx="7552924" cy="6857990"/>
          </a:xfrm>
          <a:prstGeom prst="rect">
            <a:avLst/>
          </a:prstGeom>
        </p:spPr>
      </p:pic>
      <p:sp>
        <p:nvSpPr>
          <p:cNvPr id="2" name="Title 1"/>
          <p:cNvSpPr>
            <a:spLocks noGrp="1"/>
          </p:cNvSpPr>
          <p:nvPr>
            <p:ph type="title"/>
          </p:nvPr>
        </p:nvSpPr>
        <p:spPr>
          <a:xfrm>
            <a:off x="7878675" y="640080"/>
            <a:ext cx="3075836" cy="1188720"/>
          </a:xfrm>
        </p:spPr>
        <p:txBody>
          <a:bodyPr vert="horz" lIns="91440" tIns="45720" rIns="91440" bIns="45720" rtlCol="0" anchor="b">
            <a:normAutofit/>
          </a:bodyPr>
          <a:lstStyle/>
          <a:p>
            <a:r>
              <a:rPr lang="en-US" dirty="0"/>
              <a:t>Invitation</a:t>
            </a:r>
          </a:p>
        </p:txBody>
      </p:sp>
      <p:sp>
        <p:nvSpPr>
          <p:cNvPr id="3" name="Content Placeholder 2"/>
          <p:cNvSpPr>
            <a:spLocks noGrp="1"/>
          </p:cNvSpPr>
          <p:nvPr>
            <p:ph sz="half" idx="1"/>
          </p:nvPr>
        </p:nvSpPr>
        <p:spPr>
          <a:xfrm>
            <a:off x="7878675" y="1936955"/>
            <a:ext cx="3075836" cy="4243182"/>
          </a:xfrm>
        </p:spPr>
        <p:txBody>
          <a:bodyPr vert="horz" lIns="91440" tIns="45720" rIns="91440" bIns="45720" rtlCol="0">
            <a:normAutofit/>
          </a:bodyPr>
          <a:lstStyle/>
          <a:p>
            <a:r>
              <a:rPr lang="en-US" sz="2800" dirty="0"/>
              <a:t>Look for opportunities to serve others, wherever you may find yourself</a:t>
            </a:r>
          </a:p>
          <a:p>
            <a:r>
              <a:rPr lang="en-US" sz="2800" dirty="0"/>
              <a:t>These can be big or small</a:t>
            </a:r>
          </a:p>
          <a:p>
            <a:endParaRPr lang="en-US" sz="1600" dirty="0"/>
          </a:p>
        </p:txBody>
      </p:sp>
    </p:spTree>
    <p:extLst>
      <p:ext uri="{BB962C8B-B14F-4D97-AF65-F5344CB8AC3E}">
        <p14:creationId xmlns:p14="http://schemas.microsoft.com/office/powerpoint/2010/main" val="1085836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Content Placeholder 2"/>
          <p:cNvSpPr>
            <a:spLocks noGrp="1"/>
          </p:cNvSpPr>
          <p:nvPr>
            <p:ph sz="half" idx="1"/>
          </p:nvPr>
        </p:nvSpPr>
        <p:spPr>
          <a:xfrm>
            <a:off x="1261871" y="1828800"/>
            <a:ext cx="8374498" cy="4351337"/>
          </a:xfrm>
        </p:spPr>
        <p:txBody>
          <a:bodyPr>
            <a:normAutofit/>
          </a:bodyPr>
          <a:lstStyle/>
          <a:p>
            <a:r>
              <a:rPr lang="en-US" sz="2800" dirty="0"/>
              <a:t>Look for and follow through with one opportunity to serve someone else this week</a:t>
            </a:r>
          </a:p>
          <a:p>
            <a:r>
              <a:rPr lang="en-US" sz="2800" dirty="0"/>
              <a:t>It doesn’t have to be big—but make it sincere!  </a:t>
            </a:r>
          </a:p>
          <a:p>
            <a:r>
              <a:rPr lang="en-US" sz="2800" b="1" dirty="0"/>
              <a:t>Be prepared to talk briefly about what you did next class!</a:t>
            </a:r>
          </a:p>
        </p:txBody>
      </p:sp>
    </p:spTree>
    <p:extLst>
      <p:ext uri="{BB962C8B-B14F-4D97-AF65-F5344CB8AC3E}">
        <p14:creationId xmlns:p14="http://schemas.microsoft.com/office/powerpoint/2010/main" val="154477150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a:xfrm>
            <a:off x="1261872" y="1828800"/>
            <a:ext cx="8866866" cy="4351337"/>
          </a:xfrm>
        </p:spPr>
        <p:txBody>
          <a:bodyPr>
            <a:normAutofit/>
          </a:bodyPr>
          <a:lstStyle/>
          <a:p>
            <a:pPr marL="0" indent="0">
              <a:buNone/>
            </a:pPr>
            <a:r>
              <a:rPr lang="en-US" sz="2800" dirty="0"/>
              <a:t>Objectives:</a:t>
            </a:r>
          </a:p>
          <a:p>
            <a:pPr marL="457200" indent="-457200">
              <a:buFont typeface="+mj-lt"/>
              <a:buAutoNum type="arabicPeriod"/>
            </a:pPr>
            <a:r>
              <a:rPr lang="en-US" sz="2800" dirty="0"/>
              <a:t>Discuss the problems associated with selfishness</a:t>
            </a:r>
          </a:p>
          <a:p>
            <a:pPr marL="457200" indent="-457200">
              <a:buFont typeface="+mj-lt"/>
              <a:buAutoNum type="arabicPeriod"/>
            </a:pPr>
            <a:r>
              <a:rPr lang="en-US" sz="2800" dirty="0"/>
              <a:t>Explore the benefits of service to others </a:t>
            </a:r>
          </a:p>
        </p:txBody>
      </p:sp>
    </p:spTree>
    <p:extLst>
      <p:ext uri="{BB962C8B-B14F-4D97-AF65-F5344CB8AC3E}">
        <p14:creationId xmlns:p14="http://schemas.microsoft.com/office/powerpoint/2010/main" val="10810137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a:xfrm>
            <a:off x="1261872" y="1876097"/>
            <a:ext cx="8595360" cy="4351337"/>
          </a:xfrm>
        </p:spPr>
        <p:txBody>
          <a:bodyPr>
            <a:normAutofit/>
          </a:bodyPr>
          <a:lstStyle/>
          <a:p>
            <a:r>
              <a:rPr lang="en-US" sz="2400" dirty="0"/>
              <a:t>Patrick Lencioni, </a:t>
            </a:r>
            <a:r>
              <a:rPr lang="en-US" sz="2400" i="1" dirty="0"/>
              <a:t>The Five Dysfunctions of a Team</a:t>
            </a:r>
          </a:p>
          <a:p>
            <a:r>
              <a:rPr lang="en-US" sz="2400" dirty="0" err="1"/>
              <a:t>Arbinger</a:t>
            </a:r>
            <a:r>
              <a:rPr lang="en-US" sz="2400" dirty="0"/>
              <a:t> Institute: </a:t>
            </a:r>
            <a:r>
              <a:rPr lang="en-US" sz="2400" dirty="0">
                <a:hlinkClick r:id="rId3"/>
              </a:rPr>
              <a:t>https://arbinger.com/</a:t>
            </a:r>
            <a:endParaRPr lang="en-US" sz="2400" dirty="0"/>
          </a:p>
          <a:p>
            <a:r>
              <a:rPr lang="en-US" sz="2400" dirty="0"/>
              <a:t>Seven Benefits of Service: </a:t>
            </a:r>
            <a:r>
              <a:rPr lang="en-US" sz="2400" dirty="0">
                <a:hlinkClick r:id="rId4"/>
              </a:rPr>
              <a:t>http://www.huffingtonpost.com/kathy-gottberg/volunteering7-reasons-why_b_6302770.html</a:t>
            </a:r>
            <a:r>
              <a:rPr lang="en-US" sz="2400" dirty="0"/>
              <a:t> </a:t>
            </a:r>
          </a:p>
          <a:p>
            <a:endParaRPr lang="en-US" sz="2400" dirty="0"/>
          </a:p>
        </p:txBody>
      </p:sp>
    </p:spTree>
    <p:extLst>
      <p:ext uri="{BB962C8B-B14F-4D97-AF65-F5344CB8AC3E}">
        <p14:creationId xmlns:p14="http://schemas.microsoft.com/office/powerpoint/2010/main" val="34370064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262063" y="2455898"/>
            <a:ext cx="8594725" cy="3097141"/>
          </a:xfrm>
          <a:prstGeom prst="rect">
            <a:avLst/>
          </a:prstGeom>
        </p:spPr>
      </p:pic>
    </p:spTree>
    <p:extLst>
      <p:ext uri="{BB962C8B-B14F-4D97-AF65-F5344CB8AC3E}">
        <p14:creationId xmlns:p14="http://schemas.microsoft.com/office/powerpoint/2010/main" val="1373182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Selfishness</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28363245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Picture 1"/>
          <p:cNvPicPr>
            <a:picLocks noChangeAspect="1"/>
          </p:cNvPicPr>
          <p:nvPr/>
        </p:nvPicPr>
        <p:blipFill>
          <a:blip r:embed="rId3"/>
          <a:stretch>
            <a:fillRect/>
          </a:stretch>
        </p:blipFill>
        <p:spPr>
          <a:xfrm>
            <a:off x="20" y="1143455"/>
            <a:ext cx="6094799" cy="4571099"/>
          </a:xfrm>
          <a:prstGeom prst="rect">
            <a:avLst/>
          </a:prstGeom>
        </p:spPr>
      </p:pic>
      <p:sp>
        <p:nvSpPr>
          <p:cNvPr id="5" name="Content Placeholder 4"/>
          <p:cNvSpPr>
            <a:spLocks noGrp="1"/>
          </p:cNvSpPr>
          <p:nvPr>
            <p:ph idx="1"/>
          </p:nvPr>
        </p:nvSpPr>
        <p:spPr>
          <a:xfrm>
            <a:off x="6420463" y="1828800"/>
            <a:ext cx="4572002" cy="4351337"/>
          </a:xfrm>
        </p:spPr>
        <p:txBody>
          <a:bodyPr>
            <a:normAutofit/>
          </a:bodyPr>
          <a:lstStyle/>
          <a:p>
            <a:pPr marL="0" indent="0">
              <a:buNone/>
            </a:pPr>
            <a:r>
              <a:rPr lang="en-US" sz="3600" i="1" dirty="0"/>
              <a:t>Have any of you ever done </a:t>
            </a:r>
            <a:r>
              <a:rPr lang="en-US" sz="3600" b="1" i="1" dirty="0"/>
              <a:t>summer sales</a:t>
            </a:r>
            <a:r>
              <a:rPr lang="en-US" sz="3600" i="1" dirty="0"/>
              <a:t>? </a:t>
            </a:r>
          </a:p>
          <a:p>
            <a:pPr marL="0" indent="0">
              <a:buNone/>
            </a:pPr>
            <a:r>
              <a:rPr lang="en-US" sz="2000" i="1" dirty="0"/>
              <a:t>(e.g., pest control, satellite TV, magic kitchen tile cleaner, etc.)</a:t>
            </a:r>
          </a:p>
          <a:p>
            <a:pPr marL="0" indent="0">
              <a:buNone/>
            </a:pPr>
            <a:endParaRPr lang="en-US" dirty="0"/>
          </a:p>
        </p:txBody>
      </p:sp>
    </p:spTree>
    <p:extLst>
      <p:ext uri="{BB962C8B-B14F-4D97-AF65-F5344CB8AC3E}">
        <p14:creationId xmlns:p14="http://schemas.microsoft.com/office/powerpoint/2010/main" val="3304030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2"/>
          </p:nvPr>
        </p:nvSpPr>
        <p:spPr>
          <a:xfrm>
            <a:off x="634921" y="872197"/>
            <a:ext cx="10319591" cy="2518118"/>
          </a:xfrm>
        </p:spPr>
        <p:txBody>
          <a:bodyPr numCol="2" spcCol="274320">
            <a:normAutofit fontScale="85000" lnSpcReduction="20000"/>
          </a:bodyPr>
          <a:lstStyle/>
          <a:p>
            <a:pPr marL="0" indent="0">
              <a:lnSpc>
                <a:spcPct val="120000"/>
              </a:lnSpc>
              <a:buNone/>
            </a:pPr>
            <a:r>
              <a:rPr lang="en-US" sz="3100" dirty="0"/>
              <a:t>The premise of summer sales is to </a:t>
            </a:r>
            <a:r>
              <a:rPr lang="en-US" sz="3100" b="1" dirty="0"/>
              <a:t>sell more</a:t>
            </a:r>
            <a:r>
              <a:rPr lang="en-US" sz="3100" dirty="0"/>
              <a:t>–no matter how much you’ve sold. It’s completely self-focused, with incentives offered for daily, weekly, or monthly sales goals.  </a:t>
            </a:r>
          </a:p>
          <a:p>
            <a:pPr marL="0" indent="0">
              <a:lnSpc>
                <a:spcPct val="120000"/>
              </a:lnSpc>
              <a:buNone/>
            </a:pPr>
            <a:r>
              <a:rPr lang="en-US" sz="3100" dirty="0"/>
              <a:t>Stories of unethical behavior are quite common in this industry as desperate twenty-somethings push themselves (and their customers) to buy their wares.  </a:t>
            </a:r>
          </a:p>
          <a:p>
            <a:pPr marL="0" indent="0">
              <a:buNone/>
            </a:pPr>
            <a:endParaRPr lang="en-US" dirty="0"/>
          </a:p>
        </p:txBody>
      </p:sp>
      <p:pic>
        <p:nvPicPr>
          <p:cNvPr id="2" name="Picture 1"/>
          <p:cNvPicPr>
            <a:picLocks noChangeAspect="1"/>
          </p:cNvPicPr>
          <p:nvPr/>
        </p:nvPicPr>
        <p:blipFill>
          <a:blip r:embed="rId3"/>
          <a:stretch>
            <a:fillRect/>
          </a:stretch>
        </p:blipFill>
        <p:spPr>
          <a:xfrm>
            <a:off x="634921" y="3390315"/>
            <a:ext cx="10128732" cy="3165229"/>
          </a:xfrm>
          <a:prstGeom prst="rect">
            <a:avLst/>
          </a:prstGeom>
        </p:spPr>
      </p:pic>
    </p:spTree>
    <p:extLst>
      <p:ext uri="{BB962C8B-B14F-4D97-AF65-F5344CB8AC3E}">
        <p14:creationId xmlns:p14="http://schemas.microsoft.com/office/powerpoint/2010/main" val="1613682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result?  </a:t>
            </a:r>
          </a:p>
        </p:txBody>
      </p:sp>
      <p:sp>
        <p:nvSpPr>
          <p:cNvPr id="3" name="Content Placeholder 2"/>
          <p:cNvSpPr>
            <a:spLocks noGrp="1"/>
          </p:cNvSpPr>
          <p:nvPr>
            <p:ph sz="half" idx="1"/>
          </p:nvPr>
        </p:nvSpPr>
        <p:spPr/>
        <p:txBody>
          <a:bodyPr>
            <a:normAutofit/>
          </a:bodyPr>
          <a:lstStyle/>
          <a:p>
            <a:pPr marL="514350" indent="-514350">
              <a:buFont typeface="+mj-lt"/>
              <a:buAutoNum type="arabicPeriod"/>
            </a:pPr>
            <a:r>
              <a:rPr lang="en-US" sz="2400" dirty="0"/>
              <a:t>The </a:t>
            </a:r>
            <a:r>
              <a:rPr lang="en-US" sz="2400" b="1" dirty="0"/>
              <a:t>salesmen</a:t>
            </a:r>
            <a:r>
              <a:rPr lang="en-US" sz="2400" dirty="0"/>
              <a:t> typically don’t make as much as they thought; they’re mad. </a:t>
            </a:r>
          </a:p>
          <a:p>
            <a:pPr marL="514350" indent="-514350">
              <a:buFont typeface="+mj-lt"/>
              <a:buAutoNum type="arabicPeriod"/>
            </a:pPr>
            <a:r>
              <a:rPr lang="en-US" sz="2400" dirty="0"/>
              <a:t>The </a:t>
            </a:r>
            <a:r>
              <a:rPr lang="en-US" sz="2400" b="1" dirty="0"/>
              <a:t>customer</a:t>
            </a:r>
            <a:r>
              <a:rPr lang="en-US" sz="2400" dirty="0"/>
              <a:t> isn’t generally very well served; they’re also mad.  </a:t>
            </a:r>
          </a:p>
          <a:p>
            <a:pPr marL="514350" indent="-514350">
              <a:buFont typeface="+mj-lt"/>
              <a:buAutoNum type="arabicPeriod"/>
            </a:pPr>
            <a:r>
              <a:rPr lang="en-US" sz="2400" dirty="0"/>
              <a:t>The </a:t>
            </a:r>
            <a:r>
              <a:rPr lang="en-US" sz="2400" b="1" dirty="0"/>
              <a:t>company</a:t>
            </a:r>
            <a:r>
              <a:rPr lang="en-US" sz="2400" dirty="0"/>
              <a:t> isn’t as successful as they hoped to be; most fold quickly. </a:t>
            </a:r>
          </a:p>
          <a:p>
            <a:endParaRPr lang="en-US" sz="1400" dirty="0"/>
          </a:p>
        </p:txBody>
      </p:sp>
      <p:pic>
        <p:nvPicPr>
          <p:cNvPr id="2" name="Picture 1"/>
          <p:cNvPicPr>
            <a:picLocks noChangeAspect="1"/>
          </p:cNvPicPr>
          <p:nvPr/>
        </p:nvPicPr>
        <p:blipFill>
          <a:blip r:embed="rId3"/>
          <a:stretch>
            <a:fillRect/>
          </a:stretch>
        </p:blipFill>
        <p:spPr>
          <a:xfrm>
            <a:off x="5957669" y="1828800"/>
            <a:ext cx="4828032" cy="3623712"/>
          </a:xfrm>
          <a:prstGeom prst="rect">
            <a:avLst/>
          </a:prstGeom>
        </p:spPr>
      </p:pic>
    </p:spTree>
    <p:extLst>
      <p:ext uri="{BB962C8B-B14F-4D97-AF65-F5344CB8AC3E}">
        <p14:creationId xmlns:p14="http://schemas.microsoft.com/office/powerpoint/2010/main" val="1327271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17400"/>
          <a:stretch/>
        </p:blipFill>
        <p:spPr>
          <a:xfrm>
            <a:off x="20" y="10"/>
            <a:ext cx="7552924" cy="6857990"/>
          </a:xfrm>
          <a:prstGeom prst="rect">
            <a:avLst/>
          </a:prstGeom>
        </p:spPr>
      </p:pic>
      <p:sp>
        <p:nvSpPr>
          <p:cNvPr id="2" name="Title 1"/>
          <p:cNvSpPr>
            <a:spLocks noGrp="1"/>
          </p:cNvSpPr>
          <p:nvPr>
            <p:ph type="title"/>
          </p:nvPr>
        </p:nvSpPr>
        <p:spPr>
          <a:xfrm>
            <a:off x="7878675" y="640080"/>
            <a:ext cx="3075836" cy="1325562"/>
          </a:xfrm>
        </p:spPr>
        <p:txBody>
          <a:bodyPr vert="horz" lIns="91440" tIns="45720" rIns="91440" bIns="45720" rtlCol="0" anchor="b">
            <a:normAutofit/>
          </a:bodyPr>
          <a:lstStyle/>
          <a:p>
            <a:r>
              <a:rPr lang="en-US" sz="3200"/>
              <a:t>Moral</a:t>
            </a:r>
          </a:p>
        </p:txBody>
      </p:sp>
      <p:sp>
        <p:nvSpPr>
          <p:cNvPr id="3" name="Content Placeholder 2"/>
          <p:cNvSpPr>
            <a:spLocks noGrp="1"/>
          </p:cNvSpPr>
          <p:nvPr>
            <p:ph sz="half" idx="1"/>
          </p:nvPr>
        </p:nvSpPr>
        <p:spPr>
          <a:xfrm>
            <a:off x="7878675" y="1936955"/>
            <a:ext cx="3075836" cy="4243182"/>
          </a:xfrm>
        </p:spPr>
        <p:txBody>
          <a:bodyPr vert="horz" lIns="91440" tIns="45720" rIns="91440" bIns="45720" rtlCol="0">
            <a:normAutofit/>
          </a:bodyPr>
          <a:lstStyle/>
          <a:p>
            <a:r>
              <a:rPr lang="en-US" sz="2400" dirty="0"/>
              <a:t>Selfishness is </a:t>
            </a:r>
            <a:r>
              <a:rPr lang="en-US" sz="2400" b="1" dirty="0"/>
              <a:t>not</a:t>
            </a:r>
            <a:r>
              <a:rPr lang="en-US" sz="2400" dirty="0"/>
              <a:t> what we should shoot for–in business, in school, in life</a:t>
            </a:r>
          </a:p>
          <a:p>
            <a:r>
              <a:rPr lang="en-US" sz="2400" dirty="0"/>
              <a:t>It doesn’t matter how smart you are or how dumb everyone else is</a:t>
            </a:r>
          </a:p>
        </p:txBody>
      </p:sp>
    </p:spTree>
    <p:extLst>
      <p:ext uri="{BB962C8B-B14F-4D97-AF65-F5344CB8AC3E}">
        <p14:creationId xmlns:p14="http://schemas.microsoft.com/office/powerpoint/2010/main" val="1557955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3458956" y="5943106"/>
            <a:ext cx="7148719" cy="914894"/>
          </a:xfrm>
        </p:spPr>
        <p:txBody>
          <a:bodyPr>
            <a:normAutofit/>
          </a:bodyPr>
          <a:lstStyle/>
          <a:p>
            <a:pPr marL="0" indent="0">
              <a:buNone/>
            </a:pPr>
            <a:r>
              <a:rPr lang="en-US" sz="2800" dirty="0"/>
              <a:t>Let’s look into this further</a:t>
            </a:r>
          </a:p>
        </p:txBody>
      </p:sp>
      <p:pic>
        <p:nvPicPr>
          <p:cNvPr id="2" name="Content Placeholder 1"/>
          <p:cNvPicPr>
            <a:picLocks noGrp="1" noChangeAspect="1"/>
          </p:cNvPicPr>
          <p:nvPr>
            <p:ph sz="half" idx="2"/>
          </p:nvPr>
        </p:nvPicPr>
        <p:blipFill>
          <a:blip r:embed="rId3"/>
          <a:stretch>
            <a:fillRect/>
          </a:stretch>
        </p:blipFill>
        <p:spPr>
          <a:xfrm>
            <a:off x="3458956" y="759655"/>
            <a:ext cx="7626385" cy="5042052"/>
          </a:xfrm>
        </p:spPr>
      </p:pic>
      <p:sp>
        <p:nvSpPr>
          <p:cNvPr id="3" name="TextBox 2"/>
          <p:cNvSpPr txBox="1"/>
          <p:nvPr/>
        </p:nvSpPr>
        <p:spPr>
          <a:xfrm>
            <a:off x="576775" y="1266092"/>
            <a:ext cx="2644727" cy="2339102"/>
          </a:xfrm>
          <a:prstGeom prst="rect">
            <a:avLst/>
          </a:prstGeom>
          <a:noFill/>
        </p:spPr>
        <p:txBody>
          <a:bodyPr wrap="square" rtlCol="0">
            <a:spAutoFit/>
          </a:bodyPr>
          <a:lstStyle/>
          <a:p>
            <a:r>
              <a:rPr lang="en-US" sz="3200" dirty="0"/>
              <a:t>Um…what?  Why are we talking about this?  </a:t>
            </a:r>
          </a:p>
          <a:p>
            <a:endParaRPr lang="en-US" dirty="0"/>
          </a:p>
        </p:txBody>
      </p:sp>
    </p:spTree>
    <p:extLst>
      <p:ext uri="{BB962C8B-B14F-4D97-AF65-F5344CB8AC3E}">
        <p14:creationId xmlns:p14="http://schemas.microsoft.com/office/powerpoint/2010/main" val="2082873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2134</TotalTime>
  <Words>1425</Words>
  <Application>Microsoft Office PowerPoint</Application>
  <PresentationFormat>Widescreen</PresentationFormat>
  <Paragraphs>207</Paragraphs>
  <Slides>39</Slides>
  <Notes>26</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Century Schoolbook</vt:lpstr>
      <vt:lpstr>Wingdings 2</vt:lpstr>
      <vt:lpstr>View</vt:lpstr>
      <vt:lpstr>Looking Outward</vt:lpstr>
      <vt:lpstr>Review</vt:lpstr>
      <vt:lpstr>Today </vt:lpstr>
      <vt:lpstr>Selfishness</vt:lpstr>
      <vt:lpstr>PowerPoint Presentation</vt:lpstr>
      <vt:lpstr>PowerPoint Presentation</vt:lpstr>
      <vt:lpstr>The result?  </vt:lpstr>
      <vt:lpstr>Moral</vt:lpstr>
      <vt:lpstr>PowerPoint Presentation</vt:lpstr>
      <vt:lpstr>PowerPoint Presentation</vt:lpstr>
      <vt:lpstr>Case Study</vt:lpstr>
      <vt:lpstr>Case Study </vt:lpstr>
      <vt:lpstr>Group Activity</vt:lpstr>
      <vt:lpstr>Bottom-line</vt:lpstr>
      <vt:lpstr>PowerPoint Presentation</vt:lpstr>
      <vt:lpstr>PowerPoint Presentation</vt:lpstr>
      <vt:lpstr>Class Discussion </vt:lpstr>
      <vt:lpstr>PowerPoint Presentation</vt:lpstr>
      <vt:lpstr>Activity</vt:lpstr>
      <vt:lpstr>Share</vt:lpstr>
      <vt:lpstr>Personal Activity</vt:lpstr>
      <vt:lpstr>PowerPoint Presentation</vt:lpstr>
      <vt:lpstr>Take-away</vt:lpstr>
      <vt:lpstr>The Power of Service</vt:lpstr>
      <vt:lpstr>Manoj Bhargava (CEO of 5 Hour Energy)</vt:lpstr>
      <vt:lpstr>Reflect</vt:lpstr>
      <vt:lpstr>PowerPoint Presentation</vt:lpstr>
      <vt:lpstr>PowerPoint Presentation</vt:lpstr>
      <vt:lpstr>Activity</vt:lpstr>
      <vt:lpstr>Share</vt:lpstr>
      <vt:lpstr>Share  </vt:lpstr>
      <vt:lpstr>PowerPoint Presentation</vt:lpstr>
      <vt:lpstr>Class Discussion</vt:lpstr>
      <vt:lpstr>Seven Benefits of Service</vt:lpstr>
      <vt:lpstr>Invitation</vt:lpstr>
      <vt:lpstr>Homework</vt:lpstr>
      <vt:lpstr>Review</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Looking Outward</dc:title>
  <dc:creator>Jacob Brown</dc:creator>
  <cp:lastModifiedBy>Stacie Mason</cp:lastModifiedBy>
  <cp:revision>105</cp:revision>
  <dcterms:created xsi:type="dcterms:W3CDTF">2016-06-04T18:36:43Z</dcterms:created>
  <dcterms:modified xsi:type="dcterms:W3CDTF">2016-08-25T23:17:15Z</dcterms:modified>
</cp:coreProperties>
</file>

<file path=docProps/thumbnail.jpeg>
</file>